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3" r:id="rId2"/>
  </p:sldMasterIdLst>
  <p:notesMasterIdLst>
    <p:notesMasterId r:id="rId34"/>
  </p:notesMasterIdLst>
  <p:sldIdLst>
    <p:sldId id="421" r:id="rId3"/>
    <p:sldId id="258" r:id="rId4"/>
    <p:sldId id="303" r:id="rId5"/>
    <p:sldId id="363" r:id="rId6"/>
    <p:sldId id="381" r:id="rId7"/>
    <p:sldId id="409" r:id="rId8"/>
    <p:sldId id="375" r:id="rId9"/>
    <p:sldId id="379" r:id="rId10"/>
    <p:sldId id="385" r:id="rId11"/>
    <p:sldId id="386" r:id="rId12"/>
    <p:sldId id="383" r:id="rId13"/>
    <p:sldId id="394" r:id="rId14"/>
    <p:sldId id="367" r:id="rId15"/>
    <p:sldId id="396" r:id="rId16"/>
    <p:sldId id="410" r:id="rId17"/>
    <p:sldId id="387" r:id="rId18"/>
    <p:sldId id="301" r:id="rId19"/>
    <p:sldId id="411" r:id="rId20"/>
    <p:sldId id="412" r:id="rId21"/>
    <p:sldId id="413" r:id="rId22"/>
    <p:sldId id="389" r:id="rId23"/>
    <p:sldId id="414" r:id="rId24"/>
    <p:sldId id="415" r:id="rId25"/>
    <p:sldId id="416" r:id="rId26"/>
    <p:sldId id="403" r:id="rId27"/>
    <p:sldId id="417" r:id="rId28"/>
    <p:sldId id="362" r:id="rId29"/>
    <p:sldId id="418" r:id="rId30"/>
    <p:sldId id="419" r:id="rId31"/>
    <p:sldId id="420" r:id="rId32"/>
    <p:sldId id="28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4" autoAdjust="0"/>
    <p:restoredTop sz="90681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103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0259F-3882-44BF-817E-11C884792DCF}" type="doc">
      <dgm:prSet loTypeId="urn:microsoft.com/office/officeart/2005/8/layout/vList3#1" loCatId="list" qsTypeId="urn:microsoft.com/office/officeart/2005/8/quickstyle/simple3" qsCatId="simple" csTypeId="urn:microsoft.com/office/officeart/2005/8/colors/colorful2" csCatId="colorful" phldr="1"/>
      <dgm:spPr/>
    </dgm:pt>
    <dgm:pt modelId="{4F7FC7DF-D770-46E3-9C02-E842B7476AD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единичный риск (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stand-alone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risk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), когда риск проекта рассматривается изолированно, вне связи с другими проектами в портфеле фирмы;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FBB0DF9-A0FB-4535-A397-847282236894}" type="parTrans" cxnId="{D1B4BA8C-E9DF-4E33-9A4E-44B3BB8ABCB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5813980-9041-4FAC-887C-50326F1C3097}" type="sibTrans" cxnId="{D1B4BA8C-E9DF-4E33-9A4E-44B3BB8ABCB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F68CBCB-9EDC-4CAC-BEE5-C558D10958FF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внутрифирменный риск (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within-firm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risk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), называемый также корпорационным риском, когда риск проекта рассматривается в его связи с портфелем проектов фирмы;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D9BA844-0263-4EA6-8F8C-3FBA1D0793AE}" type="parTrans" cxnId="{718A6F9A-EFD8-473E-B069-658BBB3D1B1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B545570-C661-401C-9F5D-D1B8FF0A9D72}" type="sibTrans" cxnId="{718A6F9A-EFD8-473E-B069-658BBB3D1B1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0CCD0E0E-C78D-4002-8548-331093AB3A9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 рыночный риск (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market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risk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), когда риск проекта рассматривается в контексте диверсификации капитала акционеров фирмы на фондовом рынке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E77E4AA-65EC-46CC-94F5-1427C37AA711}" type="parTrans" cxnId="{FE266994-8069-4E06-8A5B-9FA6E7C10D6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A1EDD4A-275E-486A-AE0C-E9D65EB614FD}" type="sibTrans" cxnId="{FE266994-8069-4E06-8A5B-9FA6E7C10D6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60E2603-14BB-4134-80A6-A7D3CA873CFE}" type="pres">
      <dgm:prSet presAssocID="{E010259F-3882-44BF-817E-11C884792DCF}" presName="linearFlow" presStyleCnt="0">
        <dgm:presLayoutVars>
          <dgm:dir/>
          <dgm:resizeHandles val="exact"/>
        </dgm:presLayoutVars>
      </dgm:prSet>
      <dgm:spPr/>
    </dgm:pt>
    <dgm:pt modelId="{79CC7A21-0B78-4CC2-B8D4-DB2F9D1580F1}" type="pres">
      <dgm:prSet presAssocID="{4F7FC7DF-D770-46E3-9C02-E842B7476AD6}" presName="composite" presStyleCnt="0"/>
      <dgm:spPr/>
    </dgm:pt>
    <dgm:pt modelId="{21BE7A1B-5865-496B-9CF8-B6507ED38D2F}" type="pres">
      <dgm:prSet presAssocID="{4F7FC7DF-D770-46E3-9C02-E842B7476AD6}" presName="imgShp" presStyleLbl="fgImgPlace1" presStyleIdx="0" presStyleCnt="3" custScaleX="170794" custScaleY="1647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52687C9-4262-4DEB-B88A-01EEA3AC5746}" type="pres">
      <dgm:prSet presAssocID="{4F7FC7DF-D770-46E3-9C02-E842B7476AD6}" presName="txShp" presStyleLbl="node1" presStyleIdx="0" presStyleCnt="3" custScaleY="131798" custLinFactNeighborX="18004" custLinFactNeighborY="1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BD70F-E4FC-4DB7-831C-1A3646400C01}" type="pres">
      <dgm:prSet presAssocID="{C5813980-9041-4FAC-887C-50326F1C3097}" presName="spacing" presStyleCnt="0"/>
      <dgm:spPr/>
    </dgm:pt>
    <dgm:pt modelId="{27C92CB2-C821-49FA-A202-1D59BB53C29B}" type="pres">
      <dgm:prSet presAssocID="{DF68CBCB-9EDC-4CAC-BEE5-C558D10958FF}" presName="composite" presStyleCnt="0"/>
      <dgm:spPr/>
    </dgm:pt>
    <dgm:pt modelId="{9298B0A9-3F83-4DF9-B39F-D495E0B0FEC4}" type="pres">
      <dgm:prSet presAssocID="{DF68CBCB-9EDC-4CAC-BEE5-C558D10958FF}" presName="imgShp" presStyleLbl="fgImgPlace1" presStyleIdx="1" presStyleCnt="3" custScaleX="198460" custScaleY="1486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1D35F87-57E8-42CC-9B2D-2BE761877842}" type="pres">
      <dgm:prSet presAssocID="{DF68CBCB-9EDC-4CAC-BEE5-C558D10958FF}" presName="txShp" presStyleLbl="node1" presStyleIdx="1" presStyleCnt="3" custScaleY="125455" custLinFactNeighborX="16840" custLinFactNeighborY="1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6B1DF-746D-4710-A83F-6435EE2AB7A1}" type="pres">
      <dgm:prSet presAssocID="{1B545570-C661-401C-9F5D-D1B8FF0A9D72}" presName="spacing" presStyleCnt="0"/>
      <dgm:spPr/>
    </dgm:pt>
    <dgm:pt modelId="{A0A01ABD-9F1E-4D08-9532-F5B8EBF6AAA9}" type="pres">
      <dgm:prSet presAssocID="{0CCD0E0E-C78D-4002-8548-331093AB3A97}" presName="composite" presStyleCnt="0"/>
      <dgm:spPr/>
    </dgm:pt>
    <dgm:pt modelId="{9587755F-753B-4702-98E7-08C4BE84D9DA}" type="pres">
      <dgm:prSet presAssocID="{0CCD0E0E-C78D-4002-8548-331093AB3A97}" presName="imgShp" presStyleLbl="fgImgPlace1" presStyleIdx="2" presStyleCnt="3" custScaleX="207243" custScaleY="15867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A299173-D24B-45C8-8887-B1B9F798149C}" type="pres">
      <dgm:prSet presAssocID="{0CCD0E0E-C78D-4002-8548-331093AB3A97}" presName="txShp" presStyleLbl="node1" presStyleIdx="2" presStyleCnt="3" custScaleY="123526" custLinFactNeighborX="20982" custLinFactNeighborY="-18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8A6F9A-EFD8-473E-B069-658BBB3D1B16}" srcId="{E010259F-3882-44BF-817E-11C884792DCF}" destId="{DF68CBCB-9EDC-4CAC-BEE5-C558D10958FF}" srcOrd="1" destOrd="0" parTransId="{ED9BA844-0263-4EA6-8F8C-3FBA1D0793AE}" sibTransId="{1B545570-C661-401C-9F5D-D1B8FF0A9D72}"/>
    <dgm:cxn modelId="{D1B4BA8C-E9DF-4E33-9A4E-44B3BB8ABCB2}" srcId="{E010259F-3882-44BF-817E-11C884792DCF}" destId="{4F7FC7DF-D770-46E3-9C02-E842B7476AD6}" srcOrd="0" destOrd="0" parTransId="{5FBB0DF9-A0FB-4535-A397-847282236894}" sibTransId="{C5813980-9041-4FAC-887C-50326F1C3097}"/>
    <dgm:cxn modelId="{01926EBE-C736-4F31-BD2A-531615E6BE29}" type="presOf" srcId="{DF68CBCB-9EDC-4CAC-BEE5-C558D10958FF}" destId="{21D35F87-57E8-42CC-9B2D-2BE761877842}" srcOrd="0" destOrd="0" presId="urn:microsoft.com/office/officeart/2005/8/layout/vList3#1"/>
    <dgm:cxn modelId="{E0866676-C614-4B14-82F5-6E3A9DF6AE24}" type="presOf" srcId="{E010259F-3882-44BF-817E-11C884792DCF}" destId="{D60E2603-14BB-4134-80A6-A7D3CA873CFE}" srcOrd="0" destOrd="0" presId="urn:microsoft.com/office/officeart/2005/8/layout/vList3#1"/>
    <dgm:cxn modelId="{FE266994-8069-4E06-8A5B-9FA6E7C10D66}" srcId="{E010259F-3882-44BF-817E-11C884792DCF}" destId="{0CCD0E0E-C78D-4002-8548-331093AB3A97}" srcOrd="2" destOrd="0" parTransId="{0E77E4AA-65EC-46CC-94F5-1427C37AA711}" sibTransId="{EA1EDD4A-275E-486A-AE0C-E9D65EB614FD}"/>
    <dgm:cxn modelId="{27274F92-DF5F-49AC-936B-D63D2549BEB9}" type="presOf" srcId="{0CCD0E0E-C78D-4002-8548-331093AB3A97}" destId="{CA299173-D24B-45C8-8887-B1B9F798149C}" srcOrd="0" destOrd="0" presId="urn:microsoft.com/office/officeart/2005/8/layout/vList3#1"/>
    <dgm:cxn modelId="{5BA54723-96C2-4C54-A96A-426364730C91}" type="presOf" srcId="{4F7FC7DF-D770-46E3-9C02-E842B7476AD6}" destId="{852687C9-4262-4DEB-B88A-01EEA3AC5746}" srcOrd="0" destOrd="0" presId="urn:microsoft.com/office/officeart/2005/8/layout/vList3#1"/>
    <dgm:cxn modelId="{65630BEA-86FA-44A5-B99B-97761B15C159}" type="presParOf" srcId="{D60E2603-14BB-4134-80A6-A7D3CA873CFE}" destId="{79CC7A21-0B78-4CC2-B8D4-DB2F9D1580F1}" srcOrd="0" destOrd="0" presId="urn:microsoft.com/office/officeart/2005/8/layout/vList3#1"/>
    <dgm:cxn modelId="{6E583E12-5811-4CE7-A75C-590D464E3AF6}" type="presParOf" srcId="{79CC7A21-0B78-4CC2-B8D4-DB2F9D1580F1}" destId="{21BE7A1B-5865-496B-9CF8-B6507ED38D2F}" srcOrd="0" destOrd="0" presId="urn:microsoft.com/office/officeart/2005/8/layout/vList3#1"/>
    <dgm:cxn modelId="{80522D3A-4220-46E9-B6FD-7B8DC33BA9ED}" type="presParOf" srcId="{79CC7A21-0B78-4CC2-B8D4-DB2F9D1580F1}" destId="{852687C9-4262-4DEB-B88A-01EEA3AC5746}" srcOrd="1" destOrd="0" presId="urn:microsoft.com/office/officeart/2005/8/layout/vList3#1"/>
    <dgm:cxn modelId="{4F897FE8-6ABD-4B8E-AD98-5336E2268805}" type="presParOf" srcId="{D60E2603-14BB-4134-80A6-A7D3CA873CFE}" destId="{098BD70F-E4FC-4DB7-831C-1A3646400C01}" srcOrd="1" destOrd="0" presId="urn:microsoft.com/office/officeart/2005/8/layout/vList3#1"/>
    <dgm:cxn modelId="{F55001D8-3479-43F8-9FDC-4410503D9B53}" type="presParOf" srcId="{D60E2603-14BB-4134-80A6-A7D3CA873CFE}" destId="{27C92CB2-C821-49FA-A202-1D59BB53C29B}" srcOrd="2" destOrd="0" presId="urn:microsoft.com/office/officeart/2005/8/layout/vList3#1"/>
    <dgm:cxn modelId="{C5FFAE8A-8A59-49A5-8E62-3D4022C66960}" type="presParOf" srcId="{27C92CB2-C821-49FA-A202-1D59BB53C29B}" destId="{9298B0A9-3F83-4DF9-B39F-D495E0B0FEC4}" srcOrd="0" destOrd="0" presId="urn:microsoft.com/office/officeart/2005/8/layout/vList3#1"/>
    <dgm:cxn modelId="{521A3BD1-7CD3-4732-BFE4-C0B0683C0775}" type="presParOf" srcId="{27C92CB2-C821-49FA-A202-1D59BB53C29B}" destId="{21D35F87-57E8-42CC-9B2D-2BE761877842}" srcOrd="1" destOrd="0" presId="urn:microsoft.com/office/officeart/2005/8/layout/vList3#1"/>
    <dgm:cxn modelId="{E0761D56-EBF3-4FE7-88BB-63441FD6B6DD}" type="presParOf" srcId="{D60E2603-14BB-4134-80A6-A7D3CA873CFE}" destId="{3376B1DF-746D-4710-A83F-6435EE2AB7A1}" srcOrd="3" destOrd="0" presId="urn:microsoft.com/office/officeart/2005/8/layout/vList3#1"/>
    <dgm:cxn modelId="{B1943FF5-5C8C-4AF3-A910-382731F44BAB}" type="presParOf" srcId="{D60E2603-14BB-4134-80A6-A7D3CA873CFE}" destId="{A0A01ABD-9F1E-4D08-9532-F5B8EBF6AAA9}" srcOrd="4" destOrd="0" presId="urn:microsoft.com/office/officeart/2005/8/layout/vList3#1"/>
    <dgm:cxn modelId="{5376BF91-A8F9-42D4-A063-11AE19C88565}" type="presParOf" srcId="{A0A01ABD-9F1E-4D08-9532-F5B8EBF6AAA9}" destId="{9587755F-753B-4702-98E7-08C4BE84D9DA}" srcOrd="0" destOrd="0" presId="urn:microsoft.com/office/officeart/2005/8/layout/vList3#1"/>
    <dgm:cxn modelId="{FF83C014-4453-495C-A77E-18E9B009EED9}" type="presParOf" srcId="{A0A01ABD-9F1E-4D08-9532-F5B8EBF6AAA9}" destId="{CA299173-D24B-45C8-8887-B1B9F798149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EC3762-EAB6-4E59-990F-7DEEB1EB2578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A227725-149D-48C5-94E4-FB4BA37B41DE}">
      <dgm:prSet phldrT="[Текст]" custT="1"/>
      <dgm:spPr/>
      <dgm:t>
        <a:bodyPr/>
        <a:lstStyle/>
        <a:p>
          <a:r>
            <a:rPr lang="ru-RU" sz="3200" smtClean="0">
              <a:latin typeface="Times New Roman" pitchFamily="18" charset="0"/>
              <a:cs typeface="Times New Roman" pitchFamily="18" charset="0"/>
            </a:rPr>
            <a:t>использования аналогов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8D4248C7-904E-413F-BAB9-940DD40DA2FB}" type="sibTrans" cxnId="{B2EBFB48-3E45-4A65-B7A9-52A95C203ACD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8C9BA59B-14DA-4561-80B6-8EAF88F13540}" type="parTrans" cxnId="{B2EBFB48-3E45-4A65-B7A9-52A95C203ACD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E86D94BE-4573-4420-9AA5-FB555DD66DFD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экспертных оценок;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A103730-BB59-45A7-A4ED-09B151C382C6}" type="sibTrans" cxnId="{BE2D6CA7-D9FF-491B-9FF7-479AFA10F4E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392F312-B873-44BB-A6A7-852FFE310CA3}" type="parTrans" cxnId="{BE2D6CA7-D9FF-491B-9FF7-479AFA10F4E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F92AF8BE-7B61-44AD-9DC4-2CEDFF2CDCE3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целесообразности затрат;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5486E36-C2CB-4F6A-AFAE-C8FD72023D1A}" type="sibTrans" cxnId="{F04A461C-31E2-4A40-8533-45DC3E12CE15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9A52F86-E99B-4C63-983F-E53D41EF0CDA}" type="parTrans" cxnId="{F04A461C-31E2-4A40-8533-45DC3E12CE15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7CF83088-FB9B-4084-884B-1C4C3254F0E5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статистический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685401C-4878-4AAD-BB14-60B1C0805339}" type="sibTrans" cxnId="{3F962DF1-12F6-4A86-A20F-E9EC12CE740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826C14F5-19C1-4743-91BB-759E880B24B3}" type="parTrans" cxnId="{3F962DF1-12F6-4A86-A20F-E9EC12CE740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5FCF2276-7BED-41AC-AAAE-82E9DB34A9FF}" type="pres">
      <dgm:prSet presAssocID="{7CEC3762-EAB6-4E59-990F-7DEEB1EB25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EB07B7-6AB0-4635-A529-5C7191867C61}" type="pres">
      <dgm:prSet presAssocID="{7CF83088-FB9B-4084-884B-1C4C3254F0E5}" presName="parentLin" presStyleCnt="0"/>
      <dgm:spPr/>
    </dgm:pt>
    <dgm:pt modelId="{7167F4D7-1EC4-41D1-ACB2-E719F0B62857}" type="pres">
      <dgm:prSet presAssocID="{7CF83088-FB9B-4084-884B-1C4C3254F0E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0742A08-7542-4E97-A178-81C3B1A65E3C}" type="pres">
      <dgm:prSet presAssocID="{7CF83088-FB9B-4084-884B-1C4C3254F0E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F2B63-4584-41F0-A91C-6D8806C6FF6B}" type="pres">
      <dgm:prSet presAssocID="{7CF83088-FB9B-4084-884B-1C4C3254F0E5}" presName="negativeSpace" presStyleCnt="0"/>
      <dgm:spPr/>
    </dgm:pt>
    <dgm:pt modelId="{CF21B7B4-A3E5-4D65-9A45-1DA06066293E}" type="pres">
      <dgm:prSet presAssocID="{7CF83088-FB9B-4084-884B-1C4C3254F0E5}" presName="childText" presStyleLbl="conFgAcc1" presStyleIdx="0" presStyleCnt="4">
        <dgm:presLayoutVars>
          <dgm:bulletEnabled val="1"/>
        </dgm:presLayoutVars>
      </dgm:prSet>
      <dgm:spPr/>
    </dgm:pt>
    <dgm:pt modelId="{D749BA5F-5A42-4BA6-A7AA-C84485C3237C}" type="pres">
      <dgm:prSet presAssocID="{5685401C-4878-4AAD-BB14-60B1C0805339}" presName="spaceBetweenRectangles" presStyleCnt="0"/>
      <dgm:spPr/>
    </dgm:pt>
    <dgm:pt modelId="{5DD08FDE-EC3F-4C82-B649-67EF53F6E210}" type="pres">
      <dgm:prSet presAssocID="{F92AF8BE-7B61-44AD-9DC4-2CEDFF2CDCE3}" presName="parentLin" presStyleCnt="0"/>
      <dgm:spPr/>
    </dgm:pt>
    <dgm:pt modelId="{8E7A63CC-17E8-4FD4-8551-0BE76178EE4A}" type="pres">
      <dgm:prSet presAssocID="{F92AF8BE-7B61-44AD-9DC4-2CEDFF2CDCE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3103653-B514-42FA-8EAA-EBF0D2D99A08}" type="pres">
      <dgm:prSet presAssocID="{F92AF8BE-7B61-44AD-9DC4-2CEDFF2CDCE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CAE28-C0C7-46A6-BC69-DD6E0CCA68AB}" type="pres">
      <dgm:prSet presAssocID="{F92AF8BE-7B61-44AD-9DC4-2CEDFF2CDCE3}" presName="negativeSpace" presStyleCnt="0"/>
      <dgm:spPr/>
    </dgm:pt>
    <dgm:pt modelId="{15FA5327-2BD7-47EE-93B8-7EBB64148574}" type="pres">
      <dgm:prSet presAssocID="{F92AF8BE-7B61-44AD-9DC4-2CEDFF2CDCE3}" presName="childText" presStyleLbl="conFgAcc1" presStyleIdx="1" presStyleCnt="4">
        <dgm:presLayoutVars>
          <dgm:bulletEnabled val="1"/>
        </dgm:presLayoutVars>
      </dgm:prSet>
      <dgm:spPr/>
    </dgm:pt>
    <dgm:pt modelId="{0A10630A-5807-4693-8BF1-795E237FE5BF}" type="pres">
      <dgm:prSet presAssocID="{45486E36-C2CB-4F6A-AFAE-C8FD72023D1A}" presName="spaceBetweenRectangles" presStyleCnt="0"/>
      <dgm:spPr/>
    </dgm:pt>
    <dgm:pt modelId="{DFF818F8-F05A-4096-A698-CC2E6FFF2256}" type="pres">
      <dgm:prSet presAssocID="{E86D94BE-4573-4420-9AA5-FB555DD66DFD}" presName="parentLin" presStyleCnt="0"/>
      <dgm:spPr/>
    </dgm:pt>
    <dgm:pt modelId="{A3506789-6CAD-4EEB-9677-3B43B27062FB}" type="pres">
      <dgm:prSet presAssocID="{E86D94BE-4573-4420-9AA5-FB555DD66DF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F097461-A5DF-4918-A38D-147CFD3B1C1D}" type="pres">
      <dgm:prSet presAssocID="{E86D94BE-4573-4420-9AA5-FB555DD66DF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98C01-FB86-4D01-B331-B2EBC643630C}" type="pres">
      <dgm:prSet presAssocID="{E86D94BE-4573-4420-9AA5-FB555DD66DFD}" presName="negativeSpace" presStyleCnt="0"/>
      <dgm:spPr/>
    </dgm:pt>
    <dgm:pt modelId="{FB5234F0-9D85-4867-981F-07ECCB83B463}" type="pres">
      <dgm:prSet presAssocID="{E86D94BE-4573-4420-9AA5-FB555DD66DFD}" presName="childText" presStyleLbl="conFgAcc1" presStyleIdx="2" presStyleCnt="4">
        <dgm:presLayoutVars>
          <dgm:bulletEnabled val="1"/>
        </dgm:presLayoutVars>
      </dgm:prSet>
      <dgm:spPr/>
    </dgm:pt>
    <dgm:pt modelId="{994042F3-2DB8-45E9-AD53-4F2E87EF8E1F}" type="pres">
      <dgm:prSet presAssocID="{5A103730-BB59-45A7-A4ED-09B151C382C6}" presName="spaceBetweenRectangles" presStyleCnt="0"/>
      <dgm:spPr/>
    </dgm:pt>
    <dgm:pt modelId="{E2114E44-EB5B-4551-85E5-FB8D22A95076}" type="pres">
      <dgm:prSet presAssocID="{EA227725-149D-48C5-94E4-FB4BA37B41DE}" presName="parentLin" presStyleCnt="0"/>
      <dgm:spPr/>
    </dgm:pt>
    <dgm:pt modelId="{EFC37660-3D77-4133-B950-49E1785DBE19}" type="pres">
      <dgm:prSet presAssocID="{EA227725-149D-48C5-94E4-FB4BA37B41D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6EBB066-7AF6-47DF-8A79-2B1724D72EC5}" type="pres">
      <dgm:prSet presAssocID="{EA227725-149D-48C5-94E4-FB4BA37B41D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B2BFA-1CE4-4BDA-890F-A288A52C52AF}" type="pres">
      <dgm:prSet presAssocID="{EA227725-149D-48C5-94E4-FB4BA37B41DE}" presName="negativeSpace" presStyleCnt="0"/>
      <dgm:spPr/>
    </dgm:pt>
    <dgm:pt modelId="{11878F5C-BFCE-459D-85CB-A571E3984460}" type="pres">
      <dgm:prSet presAssocID="{EA227725-149D-48C5-94E4-FB4BA37B41D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12C7845-AD75-4A38-A559-66C0679E54F3}" type="presOf" srcId="{EA227725-149D-48C5-94E4-FB4BA37B41DE}" destId="{B6EBB066-7AF6-47DF-8A79-2B1724D72EC5}" srcOrd="1" destOrd="0" presId="urn:microsoft.com/office/officeart/2005/8/layout/list1"/>
    <dgm:cxn modelId="{578A84FA-E4BD-43D5-9D47-6825D4470D68}" type="presOf" srcId="{EA227725-149D-48C5-94E4-FB4BA37B41DE}" destId="{EFC37660-3D77-4133-B950-49E1785DBE19}" srcOrd="0" destOrd="0" presId="urn:microsoft.com/office/officeart/2005/8/layout/list1"/>
    <dgm:cxn modelId="{71FD2F2C-0ACC-437E-B066-3767B6F42929}" type="presOf" srcId="{7CF83088-FB9B-4084-884B-1C4C3254F0E5}" destId="{F0742A08-7542-4E97-A178-81C3B1A65E3C}" srcOrd="1" destOrd="0" presId="urn:microsoft.com/office/officeart/2005/8/layout/list1"/>
    <dgm:cxn modelId="{306D1002-FF6F-4215-8296-8489B46F9721}" type="presOf" srcId="{7CEC3762-EAB6-4E59-990F-7DEEB1EB2578}" destId="{5FCF2276-7BED-41AC-AAAE-82E9DB34A9FF}" srcOrd="0" destOrd="0" presId="urn:microsoft.com/office/officeart/2005/8/layout/list1"/>
    <dgm:cxn modelId="{FA05F122-EC0D-4275-AEF4-DDD296BB0392}" type="presOf" srcId="{7CF83088-FB9B-4084-884B-1C4C3254F0E5}" destId="{7167F4D7-1EC4-41D1-ACB2-E719F0B62857}" srcOrd="0" destOrd="0" presId="urn:microsoft.com/office/officeart/2005/8/layout/list1"/>
    <dgm:cxn modelId="{870E3E61-EC2F-4886-972B-2927AF35B6F3}" type="presOf" srcId="{E86D94BE-4573-4420-9AA5-FB555DD66DFD}" destId="{6F097461-A5DF-4918-A38D-147CFD3B1C1D}" srcOrd="1" destOrd="0" presId="urn:microsoft.com/office/officeart/2005/8/layout/list1"/>
    <dgm:cxn modelId="{23A5E919-00C4-45AE-AB58-9A1C2FA55AD6}" type="presOf" srcId="{E86D94BE-4573-4420-9AA5-FB555DD66DFD}" destId="{A3506789-6CAD-4EEB-9677-3B43B27062FB}" srcOrd="0" destOrd="0" presId="urn:microsoft.com/office/officeart/2005/8/layout/list1"/>
    <dgm:cxn modelId="{F04A461C-31E2-4A40-8533-45DC3E12CE15}" srcId="{7CEC3762-EAB6-4E59-990F-7DEEB1EB2578}" destId="{F92AF8BE-7B61-44AD-9DC4-2CEDFF2CDCE3}" srcOrd="1" destOrd="0" parTransId="{D9A52F86-E99B-4C63-983F-E53D41EF0CDA}" sibTransId="{45486E36-C2CB-4F6A-AFAE-C8FD72023D1A}"/>
    <dgm:cxn modelId="{BE2D6CA7-D9FF-491B-9FF7-479AFA10F4E2}" srcId="{7CEC3762-EAB6-4E59-990F-7DEEB1EB2578}" destId="{E86D94BE-4573-4420-9AA5-FB555DD66DFD}" srcOrd="2" destOrd="0" parTransId="{1392F312-B873-44BB-A6A7-852FFE310CA3}" sibTransId="{5A103730-BB59-45A7-A4ED-09B151C382C6}"/>
    <dgm:cxn modelId="{FE1EE29F-BDA5-4D5A-A9FF-C4344E420FDB}" type="presOf" srcId="{F92AF8BE-7B61-44AD-9DC4-2CEDFF2CDCE3}" destId="{8E7A63CC-17E8-4FD4-8551-0BE76178EE4A}" srcOrd="0" destOrd="0" presId="urn:microsoft.com/office/officeart/2005/8/layout/list1"/>
    <dgm:cxn modelId="{3F962DF1-12F6-4A86-A20F-E9EC12CE7402}" srcId="{7CEC3762-EAB6-4E59-990F-7DEEB1EB2578}" destId="{7CF83088-FB9B-4084-884B-1C4C3254F0E5}" srcOrd="0" destOrd="0" parTransId="{826C14F5-19C1-4743-91BB-759E880B24B3}" sibTransId="{5685401C-4878-4AAD-BB14-60B1C0805339}"/>
    <dgm:cxn modelId="{B2EBFB48-3E45-4A65-B7A9-52A95C203ACD}" srcId="{7CEC3762-EAB6-4E59-990F-7DEEB1EB2578}" destId="{EA227725-149D-48C5-94E4-FB4BA37B41DE}" srcOrd="3" destOrd="0" parTransId="{8C9BA59B-14DA-4561-80B6-8EAF88F13540}" sibTransId="{8D4248C7-904E-413F-BAB9-940DD40DA2FB}"/>
    <dgm:cxn modelId="{F681E4B6-8148-457F-A93E-58D6C645B9FF}" type="presOf" srcId="{F92AF8BE-7B61-44AD-9DC4-2CEDFF2CDCE3}" destId="{63103653-B514-42FA-8EAA-EBF0D2D99A08}" srcOrd="1" destOrd="0" presId="urn:microsoft.com/office/officeart/2005/8/layout/list1"/>
    <dgm:cxn modelId="{8EC0A202-A083-4DFA-A716-1091BAF5EABA}" type="presParOf" srcId="{5FCF2276-7BED-41AC-AAAE-82E9DB34A9FF}" destId="{82EB07B7-6AB0-4635-A529-5C7191867C61}" srcOrd="0" destOrd="0" presId="urn:microsoft.com/office/officeart/2005/8/layout/list1"/>
    <dgm:cxn modelId="{80DD625A-6449-45B4-AFB5-DE20C927FDC7}" type="presParOf" srcId="{82EB07B7-6AB0-4635-A529-5C7191867C61}" destId="{7167F4D7-1EC4-41D1-ACB2-E719F0B62857}" srcOrd="0" destOrd="0" presId="urn:microsoft.com/office/officeart/2005/8/layout/list1"/>
    <dgm:cxn modelId="{8A580719-B877-4BAA-B205-68D2FA46BFCC}" type="presParOf" srcId="{82EB07B7-6AB0-4635-A529-5C7191867C61}" destId="{F0742A08-7542-4E97-A178-81C3B1A65E3C}" srcOrd="1" destOrd="0" presId="urn:microsoft.com/office/officeart/2005/8/layout/list1"/>
    <dgm:cxn modelId="{0D69E2E4-A8B7-46ED-8F8D-38388E260775}" type="presParOf" srcId="{5FCF2276-7BED-41AC-AAAE-82E9DB34A9FF}" destId="{B46F2B63-4584-41F0-A91C-6D8806C6FF6B}" srcOrd="1" destOrd="0" presId="urn:microsoft.com/office/officeart/2005/8/layout/list1"/>
    <dgm:cxn modelId="{EC8FD3C1-F653-43DC-A7DA-C13AA6296BBF}" type="presParOf" srcId="{5FCF2276-7BED-41AC-AAAE-82E9DB34A9FF}" destId="{CF21B7B4-A3E5-4D65-9A45-1DA06066293E}" srcOrd="2" destOrd="0" presId="urn:microsoft.com/office/officeart/2005/8/layout/list1"/>
    <dgm:cxn modelId="{EA226D05-7709-493A-9E6B-0FDF2E73443B}" type="presParOf" srcId="{5FCF2276-7BED-41AC-AAAE-82E9DB34A9FF}" destId="{D749BA5F-5A42-4BA6-A7AA-C84485C3237C}" srcOrd="3" destOrd="0" presId="urn:microsoft.com/office/officeart/2005/8/layout/list1"/>
    <dgm:cxn modelId="{97CD7333-E3E7-4D08-BBCA-10C15AA914AF}" type="presParOf" srcId="{5FCF2276-7BED-41AC-AAAE-82E9DB34A9FF}" destId="{5DD08FDE-EC3F-4C82-B649-67EF53F6E210}" srcOrd="4" destOrd="0" presId="urn:microsoft.com/office/officeart/2005/8/layout/list1"/>
    <dgm:cxn modelId="{7D41241C-FE74-4D3D-90B9-C1410FE5E620}" type="presParOf" srcId="{5DD08FDE-EC3F-4C82-B649-67EF53F6E210}" destId="{8E7A63CC-17E8-4FD4-8551-0BE76178EE4A}" srcOrd="0" destOrd="0" presId="urn:microsoft.com/office/officeart/2005/8/layout/list1"/>
    <dgm:cxn modelId="{20258666-86E6-4236-B34B-AC89A2A0493B}" type="presParOf" srcId="{5DD08FDE-EC3F-4C82-B649-67EF53F6E210}" destId="{63103653-B514-42FA-8EAA-EBF0D2D99A08}" srcOrd="1" destOrd="0" presId="urn:microsoft.com/office/officeart/2005/8/layout/list1"/>
    <dgm:cxn modelId="{4A7A4F44-86EC-40D6-8D36-A0EB18492CCC}" type="presParOf" srcId="{5FCF2276-7BED-41AC-AAAE-82E9DB34A9FF}" destId="{A18CAE28-C0C7-46A6-BC69-DD6E0CCA68AB}" srcOrd="5" destOrd="0" presId="urn:microsoft.com/office/officeart/2005/8/layout/list1"/>
    <dgm:cxn modelId="{87F7F766-1FDD-4849-A4FD-9EB32D12F377}" type="presParOf" srcId="{5FCF2276-7BED-41AC-AAAE-82E9DB34A9FF}" destId="{15FA5327-2BD7-47EE-93B8-7EBB64148574}" srcOrd="6" destOrd="0" presId="urn:microsoft.com/office/officeart/2005/8/layout/list1"/>
    <dgm:cxn modelId="{0D3DAF55-2E1E-48FA-85B5-9064F69EBF53}" type="presParOf" srcId="{5FCF2276-7BED-41AC-AAAE-82E9DB34A9FF}" destId="{0A10630A-5807-4693-8BF1-795E237FE5BF}" srcOrd="7" destOrd="0" presId="urn:microsoft.com/office/officeart/2005/8/layout/list1"/>
    <dgm:cxn modelId="{7D23E613-2D7C-49C5-8D9C-3A7F06BEC6F2}" type="presParOf" srcId="{5FCF2276-7BED-41AC-AAAE-82E9DB34A9FF}" destId="{DFF818F8-F05A-4096-A698-CC2E6FFF2256}" srcOrd="8" destOrd="0" presId="urn:microsoft.com/office/officeart/2005/8/layout/list1"/>
    <dgm:cxn modelId="{C3B363E2-A88C-4559-8E07-B55AE4028482}" type="presParOf" srcId="{DFF818F8-F05A-4096-A698-CC2E6FFF2256}" destId="{A3506789-6CAD-4EEB-9677-3B43B27062FB}" srcOrd="0" destOrd="0" presId="urn:microsoft.com/office/officeart/2005/8/layout/list1"/>
    <dgm:cxn modelId="{B48FB4AF-01C9-41EC-8CCF-FE29DA34B256}" type="presParOf" srcId="{DFF818F8-F05A-4096-A698-CC2E6FFF2256}" destId="{6F097461-A5DF-4918-A38D-147CFD3B1C1D}" srcOrd="1" destOrd="0" presId="urn:microsoft.com/office/officeart/2005/8/layout/list1"/>
    <dgm:cxn modelId="{F4E44D07-9DDB-4BC0-8D59-7CF2AF44F3F9}" type="presParOf" srcId="{5FCF2276-7BED-41AC-AAAE-82E9DB34A9FF}" destId="{AD398C01-FB86-4D01-B331-B2EBC643630C}" srcOrd="9" destOrd="0" presId="urn:microsoft.com/office/officeart/2005/8/layout/list1"/>
    <dgm:cxn modelId="{DB7D2A6C-646A-41C5-83A8-F0F2380C3C37}" type="presParOf" srcId="{5FCF2276-7BED-41AC-AAAE-82E9DB34A9FF}" destId="{FB5234F0-9D85-4867-981F-07ECCB83B463}" srcOrd="10" destOrd="0" presId="urn:microsoft.com/office/officeart/2005/8/layout/list1"/>
    <dgm:cxn modelId="{3247A4A3-17D2-4DE4-B9A1-BF4F571303F0}" type="presParOf" srcId="{5FCF2276-7BED-41AC-AAAE-82E9DB34A9FF}" destId="{994042F3-2DB8-45E9-AD53-4F2E87EF8E1F}" srcOrd="11" destOrd="0" presId="urn:microsoft.com/office/officeart/2005/8/layout/list1"/>
    <dgm:cxn modelId="{B2FA76C5-ECD5-417E-92D7-F140FF8F1C55}" type="presParOf" srcId="{5FCF2276-7BED-41AC-AAAE-82E9DB34A9FF}" destId="{E2114E44-EB5B-4551-85E5-FB8D22A95076}" srcOrd="12" destOrd="0" presId="urn:microsoft.com/office/officeart/2005/8/layout/list1"/>
    <dgm:cxn modelId="{F7F91910-9702-4D2E-AB47-62ADA1034502}" type="presParOf" srcId="{E2114E44-EB5B-4551-85E5-FB8D22A95076}" destId="{EFC37660-3D77-4133-B950-49E1785DBE19}" srcOrd="0" destOrd="0" presId="urn:microsoft.com/office/officeart/2005/8/layout/list1"/>
    <dgm:cxn modelId="{B5F93BC0-1514-4A06-AFD3-F84B4312A084}" type="presParOf" srcId="{E2114E44-EB5B-4551-85E5-FB8D22A95076}" destId="{B6EBB066-7AF6-47DF-8A79-2B1724D72EC5}" srcOrd="1" destOrd="0" presId="urn:microsoft.com/office/officeart/2005/8/layout/list1"/>
    <dgm:cxn modelId="{80962EF8-8B2D-42F5-9EE7-1CED921AB999}" type="presParOf" srcId="{5FCF2276-7BED-41AC-AAAE-82E9DB34A9FF}" destId="{475B2BFA-1CE4-4BDA-890F-A288A52C52AF}" srcOrd="13" destOrd="0" presId="urn:microsoft.com/office/officeart/2005/8/layout/list1"/>
    <dgm:cxn modelId="{B1697D7E-640E-49CC-96B6-A9586CE2D7AF}" type="presParOf" srcId="{5FCF2276-7BED-41AC-AAAE-82E9DB34A9FF}" destId="{11878F5C-BFCE-459D-85CB-A571E398446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463EBD-0F3B-4D1A-8D89-DBA9D9A91F24}" type="doc">
      <dgm:prSet loTypeId="urn:microsoft.com/office/officeart/2005/8/layout/target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969EF30-2DE1-4B54-98AC-6CC696304A57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анализа чувствительности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3F71E24-C1A9-4AD0-9B6F-A3D96CF8DCE9}" type="parTrans" cxnId="{43DC90B9-CDEF-47F8-9299-7851CA2753F3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A7FF38A2-4678-46E8-BB76-7015BA6E4513}" type="sibTrans" cxnId="{43DC90B9-CDEF-47F8-9299-7851CA2753F3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D86B2702-310E-4899-9253-7D59411A07D8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анализа сценариев инвестиционных проектов	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4AFA1F8-0535-4D6F-B51A-801A92F98916}" type="parTrans" cxnId="{96B01495-2E8F-43C2-A8BB-B56F304688B0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6B778FA6-DC38-4A25-9D9D-52317B66C690}" type="sibTrans" cxnId="{96B01495-2E8F-43C2-A8BB-B56F304688B0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9FCE2B20-5D19-4437-882F-4A43C62E1475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анализа в рамках имитационного моделирования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F70C2DF-51F5-49B9-B2C7-97FCD25A59A4}" type="parTrans" cxnId="{BC250516-BDC3-403C-9C61-0075E02ED46D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EB5AB0A7-CAAE-4AB6-BB83-28293854DC8B}" type="sibTrans" cxnId="{BC250516-BDC3-403C-9C61-0075E02ED46D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35356FC3-5FB1-4A8A-B898-E27582FB4E8B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анализа дерева решений.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9879EE-7565-48FE-953D-3F355AB19213}" type="parTrans" cxnId="{0BB27081-2EDF-4284-B1F8-6E6469E4ABA0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58650D74-8913-404D-812C-BF6176167A2D}" type="sibTrans" cxnId="{0BB27081-2EDF-4284-B1F8-6E6469E4ABA0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B63300DE-86FD-4EF5-A716-7DAEE99376F5}" type="pres">
      <dgm:prSet presAssocID="{04463EBD-0F3B-4D1A-8D89-DBA9D9A91F24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13116E-3A32-4E1E-8E4C-BBF08C3347A9}" type="pres">
      <dgm:prSet presAssocID="{B969EF30-2DE1-4B54-98AC-6CC696304A57}" presName="circle1" presStyleLbl="lnNode1" presStyleIdx="0" presStyleCnt="4"/>
      <dgm:spPr/>
    </dgm:pt>
    <dgm:pt modelId="{B1A2A951-7E10-4C32-A2AE-9B710BBD01D3}" type="pres">
      <dgm:prSet presAssocID="{B969EF30-2DE1-4B54-98AC-6CC696304A57}" presName="text1" presStyleLbl="revTx" presStyleIdx="0" presStyleCnt="4" custScaleX="219269" custLinFactNeighborX="60808" custLinFactNeighborY="-1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65F94-1B24-4E17-AE90-BE08C05B613E}" type="pres">
      <dgm:prSet presAssocID="{B969EF30-2DE1-4B54-98AC-6CC696304A57}" presName="line1" presStyleLbl="callout" presStyleIdx="0" presStyleCnt="8"/>
      <dgm:spPr/>
    </dgm:pt>
    <dgm:pt modelId="{011655A4-64DB-41E8-B103-7153147C5386}" type="pres">
      <dgm:prSet presAssocID="{B969EF30-2DE1-4B54-98AC-6CC696304A57}" presName="d1" presStyleLbl="callout" presStyleIdx="1" presStyleCnt="8"/>
      <dgm:spPr/>
    </dgm:pt>
    <dgm:pt modelId="{B273033C-BE85-4B34-A11B-A09621CA287D}" type="pres">
      <dgm:prSet presAssocID="{D86B2702-310E-4899-9253-7D59411A07D8}" presName="circle2" presStyleLbl="lnNode1" presStyleIdx="1" presStyleCnt="4"/>
      <dgm:spPr/>
    </dgm:pt>
    <dgm:pt modelId="{4D7F2472-DB7B-4504-ADAE-1928CF75C513}" type="pres">
      <dgm:prSet presAssocID="{D86B2702-310E-4899-9253-7D59411A07D8}" presName="text2" presStyleLbl="revTx" presStyleIdx="1" presStyleCnt="4" custScaleX="165580" custLinFactNeighborX="40769" custLinFactNeighborY="-8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3C544-BAA2-4C17-BFAA-F10D9C210A8B}" type="pres">
      <dgm:prSet presAssocID="{D86B2702-310E-4899-9253-7D59411A07D8}" presName="line2" presStyleLbl="callout" presStyleIdx="2" presStyleCnt="8"/>
      <dgm:spPr/>
    </dgm:pt>
    <dgm:pt modelId="{E5750473-3BEA-4FC2-868E-8BF1F1867474}" type="pres">
      <dgm:prSet presAssocID="{D86B2702-310E-4899-9253-7D59411A07D8}" presName="d2" presStyleLbl="callout" presStyleIdx="3" presStyleCnt="8"/>
      <dgm:spPr/>
    </dgm:pt>
    <dgm:pt modelId="{8F3B40DB-91F5-4098-95C4-F9650DE7B440}" type="pres">
      <dgm:prSet presAssocID="{9FCE2B20-5D19-4437-882F-4A43C62E1475}" presName="circle3" presStyleLbl="lnNode1" presStyleIdx="2" presStyleCnt="4"/>
      <dgm:spPr/>
    </dgm:pt>
    <dgm:pt modelId="{3C9F8BFC-B628-46B4-93A8-1E2105551119}" type="pres">
      <dgm:prSet presAssocID="{9FCE2B20-5D19-4437-882F-4A43C62E1475}" presName="text3" presStyleLbl="revTx" presStyleIdx="2" presStyleCnt="4" custScaleX="248500" custLinFactNeighborX="75319" custLinFactNeighborY="4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72136-6F30-4CF6-AE2F-940DA1AEDC47}" type="pres">
      <dgm:prSet presAssocID="{9FCE2B20-5D19-4437-882F-4A43C62E1475}" presName="line3" presStyleLbl="callout" presStyleIdx="4" presStyleCnt="8"/>
      <dgm:spPr/>
    </dgm:pt>
    <dgm:pt modelId="{B9C7B588-2581-45D6-874D-AD598D410947}" type="pres">
      <dgm:prSet presAssocID="{9FCE2B20-5D19-4437-882F-4A43C62E1475}" presName="d3" presStyleLbl="callout" presStyleIdx="5" presStyleCnt="8"/>
      <dgm:spPr/>
    </dgm:pt>
    <dgm:pt modelId="{AFC2681D-8939-4823-BCC4-698CD87B83C6}" type="pres">
      <dgm:prSet presAssocID="{35356FC3-5FB1-4A8A-B898-E27582FB4E8B}" presName="circle4" presStyleLbl="lnNode1" presStyleIdx="3" presStyleCnt="4"/>
      <dgm:spPr/>
    </dgm:pt>
    <dgm:pt modelId="{E2B39BA3-4E57-4B0F-993E-5031BDC61EC4}" type="pres">
      <dgm:prSet presAssocID="{35356FC3-5FB1-4A8A-B898-E27582FB4E8B}" presName="text4" presStyleLbl="revTx" presStyleIdx="3" presStyleCnt="4" custScaleX="209218" custLinFactNeighborX="60117" custLinFactNeighborY="-8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6E2BC-6656-4E44-A9F3-D14FDCD7B88B}" type="pres">
      <dgm:prSet presAssocID="{35356FC3-5FB1-4A8A-B898-E27582FB4E8B}" presName="line4" presStyleLbl="callout" presStyleIdx="6" presStyleCnt="8"/>
      <dgm:spPr/>
    </dgm:pt>
    <dgm:pt modelId="{12B5FEC9-1211-49EE-AE10-0CDD500727F4}" type="pres">
      <dgm:prSet presAssocID="{35356FC3-5FB1-4A8A-B898-E27582FB4E8B}" presName="d4" presStyleLbl="callout" presStyleIdx="7" presStyleCnt="8"/>
      <dgm:spPr/>
    </dgm:pt>
  </dgm:ptLst>
  <dgm:cxnLst>
    <dgm:cxn modelId="{96B01495-2E8F-43C2-A8BB-B56F304688B0}" srcId="{04463EBD-0F3B-4D1A-8D89-DBA9D9A91F24}" destId="{D86B2702-310E-4899-9253-7D59411A07D8}" srcOrd="1" destOrd="0" parTransId="{04AFA1F8-0535-4D6F-B51A-801A92F98916}" sibTransId="{6B778FA6-DC38-4A25-9D9D-52317B66C690}"/>
    <dgm:cxn modelId="{A0642A71-671C-4C6D-B92F-66F28C27DAC1}" type="presOf" srcId="{04463EBD-0F3B-4D1A-8D89-DBA9D9A91F24}" destId="{B63300DE-86FD-4EF5-A716-7DAEE99376F5}" srcOrd="0" destOrd="0" presId="urn:microsoft.com/office/officeart/2005/8/layout/target1"/>
    <dgm:cxn modelId="{0BB27081-2EDF-4284-B1F8-6E6469E4ABA0}" srcId="{04463EBD-0F3B-4D1A-8D89-DBA9D9A91F24}" destId="{35356FC3-5FB1-4A8A-B898-E27582FB4E8B}" srcOrd="3" destOrd="0" parTransId="{9B9879EE-7565-48FE-953D-3F355AB19213}" sibTransId="{58650D74-8913-404D-812C-BF6176167A2D}"/>
    <dgm:cxn modelId="{B07A96A8-E60E-4906-B0E3-D555241D80C9}" type="presOf" srcId="{35356FC3-5FB1-4A8A-B898-E27582FB4E8B}" destId="{E2B39BA3-4E57-4B0F-993E-5031BDC61EC4}" srcOrd="0" destOrd="0" presId="urn:microsoft.com/office/officeart/2005/8/layout/target1"/>
    <dgm:cxn modelId="{43DC90B9-CDEF-47F8-9299-7851CA2753F3}" srcId="{04463EBD-0F3B-4D1A-8D89-DBA9D9A91F24}" destId="{B969EF30-2DE1-4B54-98AC-6CC696304A57}" srcOrd="0" destOrd="0" parTransId="{73F71E24-C1A9-4AD0-9B6F-A3D96CF8DCE9}" sibTransId="{A7FF38A2-4678-46E8-BB76-7015BA6E4513}"/>
    <dgm:cxn modelId="{6DD4DC69-B1B8-48C0-B84A-F1B1F94FE112}" type="presOf" srcId="{9FCE2B20-5D19-4437-882F-4A43C62E1475}" destId="{3C9F8BFC-B628-46B4-93A8-1E2105551119}" srcOrd="0" destOrd="0" presId="urn:microsoft.com/office/officeart/2005/8/layout/target1"/>
    <dgm:cxn modelId="{906E8034-9209-4569-AB98-649A387A5F5B}" type="presOf" srcId="{B969EF30-2DE1-4B54-98AC-6CC696304A57}" destId="{B1A2A951-7E10-4C32-A2AE-9B710BBD01D3}" srcOrd="0" destOrd="0" presId="urn:microsoft.com/office/officeart/2005/8/layout/target1"/>
    <dgm:cxn modelId="{1687ED37-3CCA-4D5A-B35A-5BC37D3AF3E1}" type="presOf" srcId="{D86B2702-310E-4899-9253-7D59411A07D8}" destId="{4D7F2472-DB7B-4504-ADAE-1928CF75C513}" srcOrd="0" destOrd="0" presId="urn:microsoft.com/office/officeart/2005/8/layout/target1"/>
    <dgm:cxn modelId="{BC250516-BDC3-403C-9C61-0075E02ED46D}" srcId="{04463EBD-0F3B-4D1A-8D89-DBA9D9A91F24}" destId="{9FCE2B20-5D19-4437-882F-4A43C62E1475}" srcOrd="2" destOrd="0" parTransId="{3F70C2DF-51F5-49B9-B2C7-97FCD25A59A4}" sibTransId="{EB5AB0A7-CAAE-4AB6-BB83-28293854DC8B}"/>
    <dgm:cxn modelId="{BA990C91-C34D-4AD8-B777-1092A25F64FF}" type="presParOf" srcId="{B63300DE-86FD-4EF5-A716-7DAEE99376F5}" destId="{2113116E-3A32-4E1E-8E4C-BBF08C3347A9}" srcOrd="0" destOrd="0" presId="urn:microsoft.com/office/officeart/2005/8/layout/target1"/>
    <dgm:cxn modelId="{CA83B43A-BCD2-4A85-B001-231632AAF843}" type="presParOf" srcId="{B63300DE-86FD-4EF5-A716-7DAEE99376F5}" destId="{B1A2A951-7E10-4C32-A2AE-9B710BBD01D3}" srcOrd="1" destOrd="0" presId="urn:microsoft.com/office/officeart/2005/8/layout/target1"/>
    <dgm:cxn modelId="{D0F467A2-D89C-4C8E-985D-85FB41826A3D}" type="presParOf" srcId="{B63300DE-86FD-4EF5-A716-7DAEE99376F5}" destId="{73665F94-1B24-4E17-AE90-BE08C05B613E}" srcOrd="2" destOrd="0" presId="urn:microsoft.com/office/officeart/2005/8/layout/target1"/>
    <dgm:cxn modelId="{15ADBE76-AA56-4CAE-8B9E-3F8B9C7FF771}" type="presParOf" srcId="{B63300DE-86FD-4EF5-A716-7DAEE99376F5}" destId="{011655A4-64DB-41E8-B103-7153147C5386}" srcOrd="3" destOrd="0" presId="urn:microsoft.com/office/officeart/2005/8/layout/target1"/>
    <dgm:cxn modelId="{8AB3EA62-500C-43C5-B48A-498688E05FA5}" type="presParOf" srcId="{B63300DE-86FD-4EF5-A716-7DAEE99376F5}" destId="{B273033C-BE85-4B34-A11B-A09621CA287D}" srcOrd="4" destOrd="0" presId="urn:microsoft.com/office/officeart/2005/8/layout/target1"/>
    <dgm:cxn modelId="{0AC8B7EE-E3EC-41F2-9101-74BB3EF73035}" type="presParOf" srcId="{B63300DE-86FD-4EF5-A716-7DAEE99376F5}" destId="{4D7F2472-DB7B-4504-ADAE-1928CF75C513}" srcOrd="5" destOrd="0" presId="urn:microsoft.com/office/officeart/2005/8/layout/target1"/>
    <dgm:cxn modelId="{071C033E-4585-45C9-BDA6-B973E44564B8}" type="presParOf" srcId="{B63300DE-86FD-4EF5-A716-7DAEE99376F5}" destId="{9053C544-BAA2-4C17-BFAA-F10D9C210A8B}" srcOrd="6" destOrd="0" presId="urn:microsoft.com/office/officeart/2005/8/layout/target1"/>
    <dgm:cxn modelId="{C268DB7E-16DC-40AF-9D4C-7AFA582F5954}" type="presParOf" srcId="{B63300DE-86FD-4EF5-A716-7DAEE99376F5}" destId="{E5750473-3BEA-4FC2-868E-8BF1F1867474}" srcOrd="7" destOrd="0" presId="urn:microsoft.com/office/officeart/2005/8/layout/target1"/>
    <dgm:cxn modelId="{054158B1-78E7-4C31-B468-4AEEBF7AC22E}" type="presParOf" srcId="{B63300DE-86FD-4EF5-A716-7DAEE99376F5}" destId="{8F3B40DB-91F5-4098-95C4-F9650DE7B440}" srcOrd="8" destOrd="0" presId="urn:microsoft.com/office/officeart/2005/8/layout/target1"/>
    <dgm:cxn modelId="{DCF269BE-15D1-4714-AD37-91814500BC65}" type="presParOf" srcId="{B63300DE-86FD-4EF5-A716-7DAEE99376F5}" destId="{3C9F8BFC-B628-46B4-93A8-1E2105551119}" srcOrd="9" destOrd="0" presId="urn:microsoft.com/office/officeart/2005/8/layout/target1"/>
    <dgm:cxn modelId="{2050BA4C-A4D6-4E4E-9A0E-DE30A11FBC6C}" type="presParOf" srcId="{B63300DE-86FD-4EF5-A716-7DAEE99376F5}" destId="{6A672136-6F30-4CF6-AE2F-940DA1AEDC47}" srcOrd="10" destOrd="0" presId="urn:microsoft.com/office/officeart/2005/8/layout/target1"/>
    <dgm:cxn modelId="{C610F40D-F28B-4808-ACB5-349BDBE3FCDC}" type="presParOf" srcId="{B63300DE-86FD-4EF5-A716-7DAEE99376F5}" destId="{B9C7B588-2581-45D6-874D-AD598D410947}" srcOrd="11" destOrd="0" presId="urn:microsoft.com/office/officeart/2005/8/layout/target1"/>
    <dgm:cxn modelId="{B7A3586A-989C-4C99-A635-E4199802E971}" type="presParOf" srcId="{B63300DE-86FD-4EF5-A716-7DAEE99376F5}" destId="{AFC2681D-8939-4823-BCC4-698CD87B83C6}" srcOrd="12" destOrd="0" presId="urn:microsoft.com/office/officeart/2005/8/layout/target1"/>
    <dgm:cxn modelId="{16280C73-1D4B-453C-A1C8-7CD54C6F962D}" type="presParOf" srcId="{B63300DE-86FD-4EF5-A716-7DAEE99376F5}" destId="{E2B39BA3-4E57-4B0F-993E-5031BDC61EC4}" srcOrd="13" destOrd="0" presId="urn:microsoft.com/office/officeart/2005/8/layout/target1"/>
    <dgm:cxn modelId="{FA73A3CC-7159-4B9A-AC7C-3AB4EBC8E331}" type="presParOf" srcId="{B63300DE-86FD-4EF5-A716-7DAEE99376F5}" destId="{87F6E2BC-6656-4E44-A9F3-D14FDCD7B88B}" srcOrd="14" destOrd="0" presId="urn:microsoft.com/office/officeart/2005/8/layout/target1"/>
    <dgm:cxn modelId="{3FD5C08C-D600-4E96-B423-C8CEA9F23E5A}" type="presParOf" srcId="{B63300DE-86FD-4EF5-A716-7DAEE99376F5}" destId="{12B5FEC9-1211-49EE-AE10-0CDD500727F4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13D378-F80F-4835-9075-51ACD61030F2}" type="doc">
      <dgm:prSet loTypeId="urn:microsoft.com/office/officeart/2005/8/layout/vProcess5" loCatId="process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67803B71-7AC6-486E-A96D-695DEF7ACC6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анализ неопределенности путем анализа чувствительности и сценариев;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003777A-11DD-4C62-AD5B-D2AAD9D25A24}" type="parTrans" cxnId="{8A0C2B6D-25A4-4E0F-A2D1-324DE9BD64A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04792DF-F4BE-42D9-B84F-BBB4CB64D741}" type="sibTrans" cxnId="{8A0C2B6D-25A4-4E0F-A2D1-324DE9BD64A6}">
      <dgm:prSet custT="1"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AD34ECB-6A71-44CB-892A-63ABC75B466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анализ неопределенности с помощью оценки рисков, который может быть проведен с использованием разнообразных вероятностно-статистических методов.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E882934-3C43-43D9-88B8-E58D0FCCDB0C}" type="parTrans" cxnId="{1C8ECF5C-7B04-4796-B52C-A2B3099F109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AD9FDEB-DC7C-4010-B61F-8BFE4C47CC8C}" type="sibTrans" cxnId="{1C8ECF5C-7B04-4796-B52C-A2B3099F109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0C8610-E815-4F85-B05A-7EF4B6BE240C}" type="pres">
      <dgm:prSet presAssocID="{E313D378-F80F-4835-9075-51ACD61030F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40A017-4017-4207-BE41-AB5064DC67F3}" type="pres">
      <dgm:prSet presAssocID="{E313D378-F80F-4835-9075-51ACD61030F2}" presName="dummyMaxCanvas" presStyleCnt="0">
        <dgm:presLayoutVars/>
      </dgm:prSet>
      <dgm:spPr/>
    </dgm:pt>
    <dgm:pt modelId="{FF177F4B-363C-4B4A-9A2B-B6C544C9CFD2}" type="pres">
      <dgm:prSet presAssocID="{E313D378-F80F-4835-9075-51ACD61030F2}" presName="TwoNodes_1" presStyleLbl="node1" presStyleIdx="0" presStyleCnt="2" custScaleY="43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9F068-B2C7-41FF-B55F-C1982F2FB699}" type="pres">
      <dgm:prSet presAssocID="{E313D378-F80F-4835-9075-51ACD61030F2}" presName="TwoNodes_2" presStyleLbl="node1" presStyleIdx="1" presStyleCnt="2" custScaleX="99999" custScaleY="47520" custLinFactNeighborX="-10644" custLinFactNeighborY="-68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C18BB-8E0F-4A1D-8AD3-636C88A53C16}" type="pres">
      <dgm:prSet presAssocID="{E313D378-F80F-4835-9075-51ACD61030F2}" presName="TwoConn_1-2" presStyleLbl="fgAccFollowNode1" presStyleIdx="0" presStyleCnt="1" custAng="10237122" custFlipVert="1" custFlipHor="1" custScaleX="53846" custScaleY="59982" custLinFactX="-68498" custLinFactNeighborX="-100000" custLinFactNeighborY="-52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AC8E7-D1C6-4680-AA8D-206B61A52D44}" type="pres">
      <dgm:prSet presAssocID="{E313D378-F80F-4835-9075-51ACD61030F2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EDD6A-0EEA-4E8C-B8D3-F8BB3A42A42B}" type="pres">
      <dgm:prSet presAssocID="{E313D378-F80F-4835-9075-51ACD61030F2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3837C-0EA8-4CE5-944C-DE91C4B4BCCE}" type="presOf" srcId="{67803B71-7AC6-486E-A96D-695DEF7ACC61}" destId="{FF177F4B-363C-4B4A-9A2B-B6C544C9CFD2}" srcOrd="0" destOrd="0" presId="urn:microsoft.com/office/officeart/2005/8/layout/vProcess5"/>
    <dgm:cxn modelId="{8720D4AD-23EF-40AF-AD24-3CFA9459243E}" type="presOf" srcId="{CAD34ECB-6A71-44CB-892A-63ABC75B4665}" destId="{0DCEDD6A-0EEA-4E8C-B8D3-F8BB3A42A42B}" srcOrd="1" destOrd="0" presId="urn:microsoft.com/office/officeart/2005/8/layout/vProcess5"/>
    <dgm:cxn modelId="{1C8ECF5C-7B04-4796-B52C-A2B3099F109E}" srcId="{E313D378-F80F-4835-9075-51ACD61030F2}" destId="{CAD34ECB-6A71-44CB-892A-63ABC75B4665}" srcOrd="1" destOrd="0" parTransId="{3E882934-3C43-43D9-88B8-E58D0FCCDB0C}" sibTransId="{AAD9FDEB-DC7C-4010-B61F-8BFE4C47CC8C}"/>
    <dgm:cxn modelId="{9B9F0939-67C6-47AB-B0CA-2238E92853D2}" type="presOf" srcId="{E313D378-F80F-4835-9075-51ACD61030F2}" destId="{D30C8610-E815-4F85-B05A-7EF4B6BE240C}" srcOrd="0" destOrd="0" presId="urn:microsoft.com/office/officeart/2005/8/layout/vProcess5"/>
    <dgm:cxn modelId="{D4C9AB82-70F8-4548-9EFF-02D083C10864}" type="presOf" srcId="{CAD34ECB-6A71-44CB-892A-63ABC75B4665}" destId="{8C39F068-B2C7-41FF-B55F-C1982F2FB699}" srcOrd="0" destOrd="0" presId="urn:microsoft.com/office/officeart/2005/8/layout/vProcess5"/>
    <dgm:cxn modelId="{AEFC29B7-A7CA-4C2F-895B-236C83F4AF22}" type="presOf" srcId="{67803B71-7AC6-486E-A96D-695DEF7ACC61}" destId="{DFEAC8E7-D1C6-4680-AA8D-206B61A52D44}" srcOrd="1" destOrd="0" presId="urn:microsoft.com/office/officeart/2005/8/layout/vProcess5"/>
    <dgm:cxn modelId="{A9188231-988A-49D3-961D-6AE11F7EC5FE}" type="presOf" srcId="{104792DF-F4BE-42D9-B84F-BBB4CB64D741}" destId="{739C18BB-8E0F-4A1D-8AD3-636C88A53C16}" srcOrd="0" destOrd="0" presId="urn:microsoft.com/office/officeart/2005/8/layout/vProcess5"/>
    <dgm:cxn modelId="{8A0C2B6D-25A4-4E0F-A2D1-324DE9BD64A6}" srcId="{E313D378-F80F-4835-9075-51ACD61030F2}" destId="{67803B71-7AC6-486E-A96D-695DEF7ACC61}" srcOrd="0" destOrd="0" parTransId="{5003777A-11DD-4C62-AD5B-D2AAD9D25A24}" sibTransId="{104792DF-F4BE-42D9-B84F-BBB4CB64D741}"/>
    <dgm:cxn modelId="{B2030DAC-61ED-458C-A616-330EC112C17E}" type="presParOf" srcId="{D30C8610-E815-4F85-B05A-7EF4B6BE240C}" destId="{3D40A017-4017-4207-BE41-AB5064DC67F3}" srcOrd="0" destOrd="0" presId="urn:microsoft.com/office/officeart/2005/8/layout/vProcess5"/>
    <dgm:cxn modelId="{DF8E615E-07E4-4C41-BA69-D5EA74B72760}" type="presParOf" srcId="{D30C8610-E815-4F85-B05A-7EF4B6BE240C}" destId="{FF177F4B-363C-4B4A-9A2B-B6C544C9CFD2}" srcOrd="1" destOrd="0" presId="urn:microsoft.com/office/officeart/2005/8/layout/vProcess5"/>
    <dgm:cxn modelId="{E02EB540-DC50-4D33-8434-42DBA5A65C16}" type="presParOf" srcId="{D30C8610-E815-4F85-B05A-7EF4B6BE240C}" destId="{8C39F068-B2C7-41FF-B55F-C1982F2FB699}" srcOrd="2" destOrd="0" presId="urn:microsoft.com/office/officeart/2005/8/layout/vProcess5"/>
    <dgm:cxn modelId="{BD4869D1-E1DE-4402-A33E-E8C29C92EC9C}" type="presParOf" srcId="{D30C8610-E815-4F85-B05A-7EF4B6BE240C}" destId="{739C18BB-8E0F-4A1D-8AD3-636C88A53C16}" srcOrd="3" destOrd="0" presId="urn:microsoft.com/office/officeart/2005/8/layout/vProcess5"/>
    <dgm:cxn modelId="{A22BC7A5-69A8-4B75-BD40-0FE1DEC3029E}" type="presParOf" srcId="{D30C8610-E815-4F85-B05A-7EF4B6BE240C}" destId="{DFEAC8E7-D1C6-4680-AA8D-206B61A52D44}" srcOrd="4" destOrd="0" presId="urn:microsoft.com/office/officeart/2005/8/layout/vProcess5"/>
    <dgm:cxn modelId="{40348C82-047A-417A-A1D0-7B7A7D6FAC0C}" type="presParOf" srcId="{D30C8610-E815-4F85-B05A-7EF4B6BE240C}" destId="{0DCEDD6A-0EEA-4E8C-B8D3-F8BB3A42A42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D9139C-67BC-46CE-8346-0464D4B062F1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4AC5DB2-BFDF-4A78-91ED-2FD2956B0F29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Выбор ключевого показателя эффективности инвестиций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в качестве которого может служить внутренняя норма прибыльности (IRR) или чистое современное значение (NPV).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A98DDCE-6976-48C2-80B7-198EBAEE2099}" type="parTrans" cxnId="{2BE42E1D-5004-4E3E-9142-D65105246CD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EC0E1BD-7C48-4ADF-86F2-55C08C0FAC6B}" type="sibTrans" cxnId="{2BE42E1D-5004-4E3E-9142-D65105246CD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F22208F-1CFA-4F56-A105-78AE5DEEC7C8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Выбор факторов, относительно которых разработчик инвестиционного проекта не имеет однозначного суждения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(т.е. находится в состоянии неопределенности).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6503DF7-14C5-405F-B476-9EEBB26E76BE}" type="parTrans" cxnId="{CE4172CC-E6B1-4C34-9989-EF14F5A0A1D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845666B-D18A-4B00-A460-D4A08F03C5E2}" type="sibTrans" cxnId="{CE4172CC-E6B1-4C34-9989-EF14F5A0A1D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02025CE-6D20-479F-87BD-2E5E6BD048B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Установление номинальных и предельных (нижних и верхних) значений неопределенных факторов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выбранных на втором шаге процедуры. Предельных факторов может быть несколько, например 5% и 10% от номинального значения (всего четыре в данном случае).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A002196-BAB2-46DB-B544-70258DDC5A11}" type="parTrans" cxnId="{FDC348B1-E562-417D-8B63-8C35649D08E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0692C7D-7FAC-49E2-B6F9-116CB98DE872}" type="sibTrans" cxnId="{FDC348B1-E562-417D-8B63-8C35649D08E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F4B9006-3373-4AFA-AD61-DD34CE87081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Расчет ключевого показателя для всех выбранных предельных значений неопределенных факторов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AF7D7C8-401C-41BE-998B-599B864D0352}" type="parTrans" cxnId="{EB1B55AC-EF6C-4988-B127-646B39B230E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405AA71-85E2-4E2E-B56D-DA524C1767AF}" type="sibTrans" cxnId="{EB1B55AC-EF6C-4988-B127-646B39B230E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2E8D428-F6A3-4CB1-A083-293615399FC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Построение графика чувствительности для всех неопределенных факторов.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8B1272A-4150-4631-AF45-DD0980154F9D}" type="parTrans" cxnId="{BC547FD6-C4B6-48E2-A843-6B271E1C9DB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74B7C89-3D2E-4814-8D01-45235804B7AD}" type="sibTrans" cxnId="{BC547FD6-C4B6-48E2-A843-6B271E1C9DB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5638829-94E1-4BC9-80A8-7CA40C8F14E8}" type="pres">
      <dgm:prSet presAssocID="{B1D9139C-67BC-46CE-8346-0464D4B062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CBBD4D-58EF-46D0-BF2F-7C65BE738E66}" type="pres">
      <dgm:prSet presAssocID="{C4AC5DB2-BFDF-4A78-91ED-2FD2956B0F29}" presName="parentLin" presStyleCnt="0"/>
      <dgm:spPr/>
    </dgm:pt>
    <dgm:pt modelId="{AB7BC769-BAEF-43B6-83B3-79CEA748BD44}" type="pres">
      <dgm:prSet presAssocID="{C4AC5DB2-BFDF-4A78-91ED-2FD2956B0F2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9CDC532-A1F4-46BD-BE10-EDD8FBA0312B}" type="pres">
      <dgm:prSet presAssocID="{C4AC5DB2-BFDF-4A78-91ED-2FD2956B0F29}" presName="parentText" presStyleLbl="node1" presStyleIdx="0" presStyleCnt="5" custScaleX="139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5C628-4549-4652-B1FF-4FF0C4393EF3}" type="pres">
      <dgm:prSet presAssocID="{C4AC5DB2-BFDF-4A78-91ED-2FD2956B0F29}" presName="negativeSpace" presStyleCnt="0"/>
      <dgm:spPr/>
    </dgm:pt>
    <dgm:pt modelId="{77817F90-6A20-42FF-BDEB-6B73EE280E19}" type="pres">
      <dgm:prSet presAssocID="{C4AC5DB2-BFDF-4A78-91ED-2FD2956B0F29}" presName="childText" presStyleLbl="conFgAcc1" presStyleIdx="0" presStyleCnt="5">
        <dgm:presLayoutVars>
          <dgm:bulletEnabled val="1"/>
        </dgm:presLayoutVars>
      </dgm:prSet>
      <dgm:spPr/>
    </dgm:pt>
    <dgm:pt modelId="{AF58C12D-C1EB-415A-A055-A300E95566DF}" type="pres">
      <dgm:prSet presAssocID="{AEC0E1BD-7C48-4ADF-86F2-55C08C0FAC6B}" presName="spaceBetweenRectangles" presStyleCnt="0"/>
      <dgm:spPr/>
    </dgm:pt>
    <dgm:pt modelId="{8F1324AF-37F5-405A-86CE-9DFD36CB96FB}" type="pres">
      <dgm:prSet presAssocID="{5F22208F-1CFA-4F56-A105-78AE5DEEC7C8}" presName="parentLin" presStyleCnt="0"/>
      <dgm:spPr/>
    </dgm:pt>
    <dgm:pt modelId="{1C8ECB95-09C7-4E01-BE1D-0B7EA3162156}" type="pres">
      <dgm:prSet presAssocID="{5F22208F-1CFA-4F56-A105-78AE5DEEC7C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097838B-92BF-45C5-90E1-A82AFB2003F4}" type="pres">
      <dgm:prSet presAssocID="{5F22208F-1CFA-4F56-A105-78AE5DEEC7C8}" presName="parentText" presStyleLbl="node1" presStyleIdx="1" presStyleCnt="5" custScaleX="1387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A7763-572C-41FB-8DB8-1A9F4B04047F}" type="pres">
      <dgm:prSet presAssocID="{5F22208F-1CFA-4F56-A105-78AE5DEEC7C8}" presName="negativeSpace" presStyleCnt="0"/>
      <dgm:spPr/>
    </dgm:pt>
    <dgm:pt modelId="{D7A8EA95-DC12-4B9E-80CE-98201919E41C}" type="pres">
      <dgm:prSet presAssocID="{5F22208F-1CFA-4F56-A105-78AE5DEEC7C8}" presName="childText" presStyleLbl="conFgAcc1" presStyleIdx="1" presStyleCnt="5">
        <dgm:presLayoutVars>
          <dgm:bulletEnabled val="1"/>
        </dgm:presLayoutVars>
      </dgm:prSet>
      <dgm:spPr/>
    </dgm:pt>
    <dgm:pt modelId="{5138C468-44AB-4DBE-AD97-6CEE739273F1}" type="pres">
      <dgm:prSet presAssocID="{0845666B-D18A-4B00-A460-D4A08F03C5E2}" presName="spaceBetweenRectangles" presStyleCnt="0"/>
      <dgm:spPr/>
    </dgm:pt>
    <dgm:pt modelId="{A2141A00-DB69-4CE4-B6BD-60538F438908}" type="pres">
      <dgm:prSet presAssocID="{902025CE-6D20-479F-87BD-2E5E6BD048B0}" presName="parentLin" presStyleCnt="0"/>
      <dgm:spPr/>
    </dgm:pt>
    <dgm:pt modelId="{7718D373-F835-4A52-90D3-4623B8087CBB}" type="pres">
      <dgm:prSet presAssocID="{902025CE-6D20-479F-87BD-2E5E6BD048B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55C1A3B-CC7B-4557-BFB0-97C5371F8031}" type="pres">
      <dgm:prSet presAssocID="{902025CE-6D20-479F-87BD-2E5E6BD048B0}" presName="parentText" presStyleLbl="node1" presStyleIdx="2" presStyleCnt="5" custScaleX="1399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F40AF-B278-4DC5-8D43-C0F06390FAAF}" type="pres">
      <dgm:prSet presAssocID="{902025CE-6D20-479F-87BD-2E5E6BD048B0}" presName="negativeSpace" presStyleCnt="0"/>
      <dgm:spPr/>
    </dgm:pt>
    <dgm:pt modelId="{4AB48055-458F-417A-88C5-C3B59D18F577}" type="pres">
      <dgm:prSet presAssocID="{902025CE-6D20-479F-87BD-2E5E6BD048B0}" presName="childText" presStyleLbl="conFgAcc1" presStyleIdx="2" presStyleCnt="5">
        <dgm:presLayoutVars>
          <dgm:bulletEnabled val="1"/>
        </dgm:presLayoutVars>
      </dgm:prSet>
      <dgm:spPr/>
    </dgm:pt>
    <dgm:pt modelId="{2DE22B9C-A104-4731-962F-1A9C7B366185}" type="pres">
      <dgm:prSet presAssocID="{80692C7D-7FAC-49E2-B6F9-116CB98DE872}" presName="spaceBetweenRectangles" presStyleCnt="0"/>
      <dgm:spPr/>
    </dgm:pt>
    <dgm:pt modelId="{41648E5B-4AA5-4138-AA0B-D056BB045299}" type="pres">
      <dgm:prSet presAssocID="{EF4B9006-3373-4AFA-AD61-DD34CE87081C}" presName="parentLin" presStyleCnt="0"/>
      <dgm:spPr/>
    </dgm:pt>
    <dgm:pt modelId="{0EB6F116-A454-4598-8C24-3B730D1B12B0}" type="pres">
      <dgm:prSet presAssocID="{EF4B9006-3373-4AFA-AD61-DD34CE87081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72E2BF6-BE1A-4C7D-AEC8-5C69EF5C18D5}" type="pres">
      <dgm:prSet presAssocID="{EF4B9006-3373-4AFA-AD61-DD34CE87081C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A34A8-E602-4458-B2BE-C5F28A773712}" type="pres">
      <dgm:prSet presAssocID="{EF4B9006-3373-4AFA-AD61-DD34CE87081C}" presName="negativeSpace" presStyleCnt="0"/>
      <dgm:spPr/>
    </dgm:pt>
    <dgm:pt modelId="{97CBD50D-CDCA-4458-9334-30F78EEAEA0F}" type="pres">
      <dgm:prSet presAssocID="{EF4B9006-3373-4AFA-AD61-DD34CE87081C}" presName="childText" presStyleLbl="conFgAcc1" presStyleIdx="3" presStyleCnt="5">
        <dgm:presLayoutVars>
          <dgm:bulletEnabled val="1"/>
        </dgm:presLayoutVars>
      </dgm:prSet>
      <dgm:spPr/>
    </dgm:pt>
    <dgm:pt modelId="{CC24F3E0-6911-4752-B081-1EB2F82F7C98}" type="pres">
      <dgm:prSet presAssocID="{0405AA71-85E2-4E2E-B56D-DA524C1767AF}" presName="spaceBetweenRectangles" presStyleCnt="0"/>
      <dgm:spPr/>
    </dgm:pt>
    <dgm:pt modelId="{63724C75-7B26-4658-B321-F2D8C4AB6F8B}" type="pres">
      <dgm:prSet presAssocID="{C2E8D428-F6A3-4CB1-A083-293615399FCE}" presName="parentLin" presStyleCnt="0"/>
      <dgm:spPr/>
    </dgm:pt>
    <dgm:pt modelId="{F3899261-C2F2-4CEC-93A0-3B2519182F12}" type="pres">
      <dgm:prSet presAssocID="{C2E8D428-F6A3-4CB1-A083-293615399FC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E0C1858-51B4-45E8-9AC3-8A1321B1E362}" type="pres">
      <dgm:prSet presAssocID="{C2E8D428-F6A3-4CB1-A083-293615399FCE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F1A6F-6FB2-466E-8D82-65581C31C38D}" type="pres">
      <dgm:prSet presAssocID="{C2E8D428-F6A3-4CB1-A083-293615399FCE}" presName="negativeSpace" presStyleCnt="0"/>
      <dgm:spPr/>
    </dgm:pt>
    <dgm:pt modelId="{E653FF51-5FC3-421A-ACFD-1AAA78FF6680}" type="pres">
      <dgm:prSet presAssocID="{C2E8D428-F6A3-4CB1-A083-293615399FC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DC348B1-E562-417D-8B63-8C35649D08E1}" srcId="{B1D9139C-67BC-46CE-8346-0464D4B062F1}" destId="{902025CE-6D20-479F-87BD-2E5E6BD048B0}" srcOrd="2" destOrd="0" parTransId="{8A002196-BAB2-46DB-B544-70258DDC5A11}" sibTransId="{80692C7D-7FAC-49E2-B6F9-116CB98DE872}"/>
    <dgm:cxn modelId="{EB1B55AC-EF6C-4988-B127-646B39B230E2}" srcId="{B1D9139C-67BC-46CE-8346-0464D4B062F1}" destId="{EF4B9006-3373-4AFA-AD61-DD34CE87081C}" srcOrd="3" destOrd="0" parTransId="{0AF7D7C8-401C-41BE-998B-599B864D0352}" sibTransId="{0405AA71-85E2-4E2E-B56D-DA524C1767AF}"/>
    <dgm:cxn modelId="{2BE42E1D-5004-4E3E-9142-D65105246CD6}" srcId="{B1D9139C-67BC-46CE-8346-0464D4B062F1}" destId="{C4AC5DB2-BFDF-4A78-91ED-2FD2956B0F29}" srcOrd="0" destOrd="0" parTransId="{DA98DDCE-6976-48C2-80B7-198EBAEE2099}" sibTransId="{AEC0E1BD-7C48-4ADF-86F2-55C08C0FAC6B}"/>
    <dgm:cxn modelId="{BC547FD6-C4B6-48E2-A843-6B271E1C9DB9}" srcId="{B1D9139C-67BC-46CE-8346-0464D4B062F1}" destId="{C2E8D428-F6A3-4CB1-A083-293615399FCE}" srcOrd="4" destOrd="0" parTransId="{38B1272A-4150-4631-AF45-DD0980154F9D}" sibTransId="{174B7C89-3D2E-4814-8D01-45235804B7AD}"/>
    <dgm:cxn modelId="{6CE0CBF4-EF9C-46A3-90E9-953A3EFD4619}" type="presOf" srcId="{C2E8D428-F6A3-4CB1-A083-293615399FCE}" destId="{F3899261-C2F2-4CEC-93A0-3B2519182F12}" srcOrd="0" destOrd="0" presId="urn:microsoft.com/office/officeart/2005/8/layout/list1"/>
    <dgm:cxn modelId="{9D0AD491-50F0-4AAB-AFA8-9210C5F7161E}" type="presOf" srcId="{C4AC5DB2-BFDF-4A78-91ED-2FD2956B0F29}" destId="{09CDC532-A1F4-46BD-BE10-EDD8FBA0312B}" srcOrd="1" destOrd="0" presId="urn:microsoft.com/office/officeart/2005/8/layout/list1"/>
    <dgm:cxn modelId="{85FCD5CA-2E37-48C8-A623-909C86302214}" type="presOf" srcId="{5F22208F-1CFA-4F56-A105-78AE5DEEC7C8}" destId="{A097838B-92BF-45C5-90E1-A82AFB2003F4}" srcOrd="1" destOrd="0" presId="urn:microsoft.com/office/officeart/2005/8/layout/list1"/>
    <dgm:cxn modelId="{8A2E64D8-4AD3-437E-A77E-8545F1D12AE2}" type="presOf" srcId="{EF4B9006-3373-4AFA-AD61-DD34CE87081C}" destId="{772E2BF6-BE1A-4C7D-AEC8-5C69EF5C18D5}" srcOrd="1" destOrd="0" presId="urn:microsoft.com/office/officeart/2005/8/layout/list1"/>
    <dgm:cxn modelId="{4AB63287-EC7F-4129-9442-F4E447D8D2B0}" type="presOf" srcId="{EF4B9006-3373-4AFA-AD61-DD34CE87081C}" destId="{0EB6F116-A454-4598-8C24-3B730D1B12B0}" srcOrd="0" destOrd="0" presId="urn:microsoft.com/office/officeart/2005/8/layout/list1"/>
    <dgm:cxn modelId="{FA33269D-7B16-4B05-9EC0-88DE82553904}" type="presOf" srcId="{902025CE-6D20-479F-87BD-2E5E6BD048B0}" destId="{F55C1A3B-CC7B-4557-BFB0-97C5371F8031}" srcOrd="1" destOrd="0" presId="urn:microsoft.com/office/officeart/2005/8/layout/list1"/>
    <dgm:cxn modelId="{90B636BE-8A2C-4E68-9779-25D552C194A4}" type="presOf" srcId="{C2E8D428-F6A3-4CB1-A083-293615399FCE}" destId="{CE0C1858-51B4-45E8-9AC3-8A1321B1E362}" srcOrd="1" destOrd="0" presId="urn:microsoft.com/office/officeart/2005/8/layout/list1"/>
    <dgm:cxn modelId="{406F1E2D-E4A6-41D7-B891-CD44B3D5D981}" type="presOf" srcId="{902025CE-6D20-479F-87BD-2E5E6BD048B0}" destId="{7718D373-F835-4A52-90D3-4623B8087CBB}" srcOrd="0" destOrd="0" presId="urn:microsoft.com/office/officeart/2005/8/layout/list1"/>
    <dgm:cxn modelId="{F31DBE48-E3D7-4B2C-ADA9-5D141A3B328B}" type="presOf" srcId="{B1D9139C-67BC-46CE-8346-0464D4B062F1}" destId="{25638829-94E1-4BC9-80A8-7CA40C8F14E8}" srcOrd="0" destOrd="0" presId="urn:microsoft.com/office/officeart/2005/8/layout/list1"/>
    <dgm:cxn modelId="{5F51A921-073C-4ECB-B124-BD577DFA6233}" type="presOf" srcId="{5F22208F-1CFA-4F56-A105-78AE5DEEC7C8}" destId="{1C8ECB95-09C7-4E01-BE1D-0B7EA3162156}" srcOrd="0" destOrd="0" presId="urn:microsoft.com/office/officeart/2005/8/layout/list1"/>
    <dgm:cxn modelId="{AF18303C-F23A-4D17-9F4F-B37A718D4CD4}" type="presOf" srcId="{C4AC5DB2-BFDF-4A78-91ED-2FD2956B0F29}" destId="{AB7BC769-BAEF-43B6-83B3-79CEA748BD44}" srcOrd="0" destOrd="0" presId="urn:microsoft.com/office/officeart/2005/8/layout/list1"/>
    <dgm:cxn modelId="{CE4172CC-E6B1-4C34-9989-EF14F5A0A1DF}" srcId="{B1D9139C-67BC-46CE-8346-0464D4B062F1}" destId="{5F22208F-1CFA-4F56-A105-78AE5DEEC7C8}" srcOrd="1" destOrd="0" parTransId="{76503DF7-14C5-405F-B476-9EEBB26E76BE}" sibTransId="{0845666B-D18A-4B00-A460-D4A08F03C5E2}"/>
    <dgm:cxn modelId="{56937DDF-71AE-432B-9D29-0E6139A17DFB}" type="presParOf" srcId="{25638829-94E1-4BC9-80A8-7CA40C8F14E8}" destId="{9DCBBD4D-58EF-46D0-BF2F-7C65BE738E66}" srcOrd="0" destOrd="0" presId="urn:microsoft.com/office/officeart/2005/8/layout/list1"/>
    <dgm:cxn modelId="{7E2EED8D-35B5-41E8-9D18-498BBA245BFC}" type="presParOf" srcId="{9DCBBD4D-58EF-46D0-BF2F-7C65BE738E66}" destId="{AB7BC769-BAEF-43B6-83B3-79CEA748BD44}" srcOrd="0" destOrd="0" presId="urn:microsoft.com/office/officeart/2005/8/layout/list1"/>
    <dgm:cxn modelId="{D4BCE358-B404-4AE3-BB89-E8855284D499}" type="presParOf" srcId="{9DCBBD4D-58EF-46D0-BF2F-7C65BE738E66}" destId="{09CDC532-A1F4-46BD-BE10-EDD8FBA0312B}" srcOrd="1" destOrd="0" presId="urn:microsoft.com/office/officeart/2005/8/layout/list1"/>
    <dgm:cxn modelId="{7C7D0DF4-739E-4D03-B8F5-D3B767A6A909}" type="presParOf" srcId="{25638829-94E1-4BC9-80A8-7CA40C8F14E8}" destId="{A665C628-4549-4652-B1FF-4FF0C4393EF3}" srcOrd="1" destOrd="0" presId="urn:microsoft.com/office/officeart/2005/8/layout/list1"/>
    <dgm:cxn modelId="{40A2F114-CCF4-4BF2-B5BD-8F707F9DF15C}" type="presParOf" srcId="{25638829-94E1-4BC9-80A8-7CA40C8F14E8}" destId="{77817F90-6A20-42FF-BDEB-6B73EE280E19}" srcOrd="2" destOrd="0" presId="urn:microsoft.com/office/officeart/2005/8/layout/list1"/>
    <dgm:cxn modelId="{4F3FA3AF-0646-4520-95E4-FC02B7977101}" type="presParOf" srcId="{25638829-94E1-4BC9-80A8-7CA40C8F14E8}" destId="{AF58C12D-C1EB-415A-A055-A300E95566DF}" srcOrd="3" destOrd="0" presId="urn:microsoft.com/office/officeart/2005/8/layout/list1"/>
    <dgm:cxn modelId="{4B2D0490-CF79-4675-9CB9-EDEC1E5F4E4E}" type="presParOf" srcId="{25638829-94E1-4BC9-80A8-7CA40C8F14E8}" destId="{8F1324AF-37F5-405A-86CE-9DFD36CB96FB}" srcOrd="4" destOrd="0" presId="urn:microsoft.com/office/officeart/2005/8/layout/list1"/>
    <dgm:cxn modelId="{AC9833A1-B586-40A3-B6D0-011B0D1D42E8}" type="presParOf" srcId="{8F1324AF-37F5-405A-86CE-9DFD36CB96FB}" destId="{1C8ECB95-09C7-4E01-BE1D-0B7EA3162156}" srcOrd="0" destOrd="0" presId="urn:microsoft.com/office/officeart/2005/8/layout/list1"/>
    <dgm:cxn modelId="{DCA0D68A-FE05-4CEB-A728-F25A5FD651F9}" type="presParOf" srcId="{8F1324AF-37F5-405A-86CE-9DFD36CB96FB}" destId="{A097838B-92BF-45C5-90E1-A82AFB2003F4}" srcOrd="1" destOrd="0" presId="urn:microsoft.com/office/officeart/2005/8/layout/list1"/>
    <dgm:cxn modelId="{DA38F921-9B52-4A4E-8EB1-963E40BD0488}" type="presParOf" srcId="{25638829-94E1-4BC9-80A8-7CA40C8F14E8}" destId="{E80A7763-572C-41FB-8DB8-1A9F4B04047F}" srcOrd="5" destOrd="0" presId="urn:microsoft.com/office/officeart/2005/8/layout/list1"/>
    <dgm:cxn modelId="{A6B2903D-B8FD-463F-9602-1F486F04EE49}" type="presParOf" srcId="{25638829-94E1-4BC9-80A8-7CA40C8F14E8}" destId="{D7A8EA95-DC12-4B9E-80CE-98201919E41C}" srcOrd="6" destOrd="0" presId="urn:microsoft.com/office/officeart/2005/8/layout/list1"/>
    <dgm:cxn modelId="{E12F60C3-83D0-4291-BECD-41B1A7DDD364}" type="presParOf" srcId="{25638829-94E1-4BC9-80A8-7CA40C8F14E8}" destId="{5138C468-44AB-4DBE-AD97-6CEE739273F1}" srcOrd="7" destOrd="0" presId="urn:microsoft.com/office/officeart/2005/8/layout/list1"/>
    <dgm:cxn modelId="{60974891-510D-494B-9990-90A930E1B101}" type="presParOf" srcId="{25638829-94E1-4BC9-80A8-7CA40C8F14E8}" destId="{A2141A00-DB69-4CE4-B6BD-60538F438908}" srcOrd="8" destOrd="0" presId="urn:microsoft.com/office/officeart/2005/8/layout/list1"/>
    <dgm:cxn modelId="{3A170EDC-3EE5-4B3D-B5DC-31C8C398ED70}" type="presParOf" srcId="{A2141A00-DB69-4CE4-B6BD-60538F438908}" destId="{7718D373-F835-4A52-90D3-4623B8087CBB}" srcOrd="0" destOrd="0" presId="urn:microsoft.com/office/officeart/2005/8/layout/list1"/>
    <dgm:cxn modelId="{D250369A-EF23-4926-9EE8-D3BE206A6115}" type="presParOf" srcId="{A2141A00-DB69-4CE4-B6BD-60538F438908}" destId="{F55C1A3B-CC7B-4557-BFB0-97C5371F8031}" srcOrd="1" destOrd="0" presId="urn:microsoft.com/office/officeart/2005/8/layout/list1"/>
    <dgm:cxn modelId="{7B5789D7-C4B2-4549-B171-6B134D9EF885}" type="presParOf" srcId="{25638829-94E1-4BC9-80A8-7CA40C8F14E8}" destId="{C36F40AF-B278-4DC5-8D43-C0F06390FAAF}" srcOrd="9" destOrd="0" presId="urn:microsoft.com/office/officeart/2005/8/layout/list1"/>
    <dgm:cxn modelId="{B11680E2-502A-4DF9-BB2A-DFE612CCC455}" type="presParOf" srcId="{25638829-94E1-4BC9-80A8-7CA40C8F14E8}" destId="{4AB48055-458F-417A-88C5-C3B59D18F577}" srcOrd="10" destOrd="0" presId="urn:microsoft.com/office/officeart/2005/8/layout/list1"/>
    <dgm:cxn modelId="{D4285AFF-6E73-4987-9C72-2BF9DABFEB24}" type="presParOf" srcId="{25638829-94E1-4BC9-80A8-7CA40C8F14E8}" destId="{2DE22B9C-A104-4731-962F-1A9C7B366185}" srcOrd="11" destOrd="0" presId="urn:microsoft.com/office/officeart/2005/8/layout/list1"/>
    <dgm:cxn modelId="{5B3FF43F-BEF9-4C8C-AE57-6998853B9126}" type="presParOf" srcId="{25638829-94E1-4BC9-80A8-7CA40C8F14E8}" destId="{41648E5B-4AA5-4138-AA0B-D056BB045299}" srcOrd="12" destOrd="0" presId="urn:microsoft.com/office/officeart/2005/8/layout/list1"/>
    <dgm:cxn modelId="{42E5B69C-8441-4AA5-B39A-B017A345904F}" type="presParOf" srcId="{41648E5B-4AA5-4138-AA0B-D056BB045299}" destId="{0EB6F116-A454-4598-8C24-3B730D1B12B0}" srcOrd="0" destOrd="0" presId="urn:microsoft.com/office/officeart/2005/8/layout/list1"/>
    <dgm:cxn modelId="{78A8499F-DB2C-4FF8-AF7F-7FC8FB01EB0F}" type="presParOf" srcId="{41648E5B-4AA5-4138-AA0B-D056BB045299}" destId="{772E2BF6-BE1A-4C7D-AEC8-5C69EF5C18D5}" srcOrd="1" destOrd="0" presId="urn:microsoft.com/office/officeart/2005/8/layout/list1"/>
    <dgm:cxn modelId="{4BE5BB14-3EEF-4230-B2C3-6A5A2E40EB68}" type="presParOf" srcId="{25638829-94E1-4BC9-80A8-7CA40C8F14E8}" destId="{60AA34A8-E602-4458-B2BE-C5F28A773712}" srcOrd="13" destOrd="0" presId="urn:microsoft.com/office/officeart/2005/8/layout/list1"/>
    <dgm:cxn modelId="{EC557E9F-3BED-4821-B617-DB89AEEB1F67}" type="presParOf" srcId="{25638829-94E1-4BC9-80A8-7CA40C8F14E8}" destId="{97CBD50D-CDCA-4458-9334-30F78EEAEA0F}" srcOrd="14" destOrd="0" presId="urn:microsoft.com/office/officeart/2005/8/layout/list1"/>
    <dgm:cxn modelId="{AC8FFE44-0D66-4802-8BCB-37D1BC59935D}" type="presParOf" srcId="{25638829-94E1-4BC9-80A8-7CA40C8F14E8}" destId="{CC24F3E0-6911-4752-B081-1EB2F82F7C98}" srcOrd="15" destOrd="0" presId="urn:microsoft.com/office/officeart/2005/8/layout/list1"/>
    <dgm:cxn modelId="{CCB18D8D-3FCA-4BFC-86B7-FE69205BFFD3}" type="presParOf" srcId="{25638829-94E1-4BC9-80A8-7CA40C8F14E8}" destId="{63724C75-7B26-4658-B321-F2D8C4AB6F8B}" srcOrd="16" destOrd="0" presId="urn:microsoft.com/office/officeart/2005/8/layout/list1"/>
    <dgm:cxn modelId="{E5A76EF3-1E68-43DC-8DCA-54C191003CBF}" type="presParOf" srcId="{63724C75-7B26-4658-B321-F2D8C4AB6F8B}" destId="{F3899261-C2F2-4CEC-93A0-3B2519182F12}" srcOrd="0" destOrd="0" presId="urn:microsoft.com/office/officeart/2005/8/layout/list1"/>
    <dgm:cxn modelId="{F0148719-5736-43CE-ACC6-6D05C0215B8E}" type="presParOf" srcId="{63724C75-7B26-4658-B321-F2D8C4AB6F8B}" destId="{CE0C1858-51B4-45E8-9AC3-8A1321B1E362}" srcOrd="1" destOrd="0" presId="urn:microsoft.com/office/officeart/2005/8/layout/list1"/>
    <dgm:cxn modelId="{C923FFA8-D419-41F8-B730-9B84D9F085A8}" type="presParOf" srcId="{25638829-94E1-4BC9-80A8-7CA40C8F14E8}" destId="{40CF1A6F-6FB2-466E-8D82-65581C31C38D}" srcOrd="17" destOrd="0" presId="urn:microsoft.com/office/officeart/2005/8/layout/list1"/>
    <dgm:cxn modelId="{2193F8CF-83C2-45CB-B677-9A07BB789849}" type="presParOf" srcId="{25638829-94E1-4BC9-80A8-7CA40C8F14E8}" destId="{E653FF51-5FC3-421A-ACFD-1AAA78FF668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B8E18E-6331-48BC-A616-4EF7595C457C}" type="doc">
      <dgm:prSet loTypeId="urn:microsoft.com/office/officeart/2005/8/layout/vProcess5" loCatId="process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5E3EB32-BF25-40B3-969D-1E2DFC4C7FF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Программа моделирования случайным образом выбирает значение для каждой исходной переменной, основываясь на ее заданном распределении вероятностей. Например, выбирается значение объема реализации в натуральных единицах.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D920958-6AC3-421A-9373-48D0C2CED8C3}" type="parTrans" cxnId="{5F6D3A0C-48D3-40C2-90EA-9B2A1241442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5DBC366-2BC6-405C-A35D-08C24B76DE85}" type="sibTrans" cxnId="{5F6D3A0C-48D3-40C2-90EA-9B2A1241442D}">
      <dgm:prSet custT="1"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EDBD765C-F273-4613-B2EF-A686AEDF5F0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Значение, выбранное для каждой варьируемой переменной, вместе с заданными значениями других факторов, таких как ставка налога и амортизационные отчисления, затем используется в модели для определения чистых денежных потоков по каждому году. Далее рассчитывается NPV проекта в данном конкретном компьютерном прогоне.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F21EA03-CE80-4F67-B851-83DDB68F7711}" type="parTrans" cxnId="{191DDFBF-82D7-46CF-881A-38B4868E4E1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50BE5C7-E446-4E94-B8C8-BC2C02CEB5D3}" type="sibTrans" cxnId="{191DDFBF-82D7-46CF-881A-38B4868E4E11}">
      <dgm:prSet custT="1"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4C8A85DE-4294-4499-B02D-3615A4CDF05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Этапы 1 и 2 многократно повторяются, скажем, 1 ООО раз, что даст 1 ООО NPV, которые составят распределение вероятностей; тем самым получают ожидаемые значения NPV и среднего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квадратического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отклонения.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AD7C555-C5C7-4DDB-A3A3-CE4418E4F8A5}" type="parTrans" cxnId="{BA30236B-4EBB-4474-BF56-74BB74A8B37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875B2AB-1AE8-418B-AD6A-EFBD6A124A11}" type="sibTrans" cxnId="{BA30236B-4EBB-4474-BF56-74BB74A8B37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C4D4828-5AD7-4B3D-A9FC-6F493501353D}" type="pres">
      <dgm:prSet presAssocID="{01B8E18E-6331-48BC-A616-4EF7595C457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941797-D162-4432-A8C7-B1F3356E83D7}" type="pres">
      <dgm:prSet presAssocID="{01B8E18E-6331-48BC-A616-4EF7595C457C}" presName="dummyMaxCanvas" presStyleCnt="0">
        <dgm:presLayoutVars/>
      </dgm:prSet>
      <dgm:spPr/>
    </dgm:pt>
    <dgm:pt modelId="{548B77BB-8936-41C5-B151-421A90C24ED8}" type="pres">
      <dgm:prSet presAssocID="{01B8E18E-6331-48BC-A616-4EF7595C457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73BCD-B23F-40A7-A9BF-EC8DCCAB271E}" type="pres">
      <dgm:prSet presAssocID="{01B8E18E-6331-48BC-A616-4EF7595C457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3F478-6EDD-426C-BF24-7971104FCEB4}" type="pres">
      <dgm:prSet presAssocID="{01B8E18E-6331-48BC-A616-4EF7595C457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8FB0D-FAEE-4254-BD3B-AC510257E384}" type="pres">
      <dgm:prSet presAssocID="{01B8E18E-6331-48BC-A616-4EF7595C457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C6E6F-AC09-4821-A692-4BB5AB7896C1}" type="pres">
      <dgm:prSet presAssocID="{01B8E18E-6331-48BC-A616-4EF7595C457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9DDEA-BC23-4954-A98A-4DA3C81560A6}" type="pres">
      <dgm:prSet presAssocID="{01B8E18E-6331-48BC-A616-4EF7595C457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1ACA2-DE74-4568-AA07-A97FE09FEA59}" type="pres">
      <dgm:prSet presAssocID="{01B8E18E-6331-48BC-A616-4EF7595C457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22D85-209C-48EB-B874-50C423D944BD}" type="pres">
      <dgm:prSet presAssocID="{01B8E18E-6331-48BC-A616-4EF7595C457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D3A0C-48D3-40C2-90EA-9B2A1241442D}" srcId="{01B8E18E-6331-48BC-A616-4EF7595C457C}" destId="{A5E3EB32-BF25-40B3-969D-1E2DFC4C7FF7}" srcOrd="0" destOrd="0" parTransId="{6D920958-6AC3-421A-9373-48D0C2CED8C3}" sibTransId="{65DBC366-2BC6-405C-A35D-08C24B76DE85}"/>
    <dgm:cxn modelId="{2ECBA20D-2E03-4C8B-8591-D63AF6923AB4}" type="presOf" srcId="{A5E3EB32-BF25-40B3-969D-1E2DFC4C7FF7}" destId="{7B19DDEA-BC23-4954-A98A-4DA3C81560A6}" srcOrd="1" destOrd="0" presId="urn:microsoft.com/office/officeart/2005/8/layout/vProcess5"/>
    <dgm:cxn modelId="{191DDFBF-82D7-46CF-881A-38B4868E4E11}" srcId="{01B8E18E-6331-48BC-A616-4EF7595C457C}" destId="{EDBD765C-F273-4613-B2EF-A686AEDF5F03}" srcOrd="1" destOrd="0" parTransId="{DF21EA03-CE80-4F67-B851-83DDB68F7711}" sibTransId="{750BE5C7-E446-4E94-B8C8-BC2C02CEB5D3}"/>
    <dgm:cxn modelId="{F3448636-4BE1-41A2-BA2C-DB1E86974E92}" type="presOf" srcId="{750BE5C7-E446-4E94-B8C8-BC2C02CEB5D3}" destId="{127C6E6F-AC09-4821-A692-4BB5AB7896C1}" srcOrd="0" destOrd="0" presId="urn:microsoft.com/office/officeart/2005/8/layout/vProcess5"/>
    <dgm:cxn modelId="{EC63B28C-E805-47DC-888D-11F482A437BA}" type="presOf" srcId="{EDBD765C-F273-4613-B2EF-A686AEDF5F03}" destId="{D0E1ACA2-DE74-4568-AA07-A97FE09FEA59}" srcOrd="1" destOrd="0" presId="urn:microsoft.com/office/officeart/2005/8/layout/vProcess5"/>
    <dgm:cxn modelId="{C6593CCF-89CD-44E5-818D-40287540486E}" type="presOf" srcId="{EDBD765C-F273-4613-B2EF-A686AEDF5F03}" destId="{ED373BCD-B23F-40A7-A9BF-EC8DCCAB271E}" srcOrd="0" destOrd="0" presId="urn:microsoft.com/office/officeart/2005/8/layout/vProcess5"/>
    <dgm:cxn modelId="{E9D951F3-BD74-4E93-A9E9-755707E867E1}" type="presOf" srcId="{65DBC366-2BC6-405C-A35D-08C24B76DE85}" destId="{DF48FB0D-FAEE-4254-BD3B-AC510257E384}" srcOrd="0" destOrd="0" presId="urn:microsoft.com/office/officeart/2005/8/layout/vProcess5"/>
    <dgm:cxn modelId="{BA30236B-4EBB-4474-BF56-74BB74A8B373}" srcId="{01B8E18E-6331-48BC-A616-4EF7595C457C}" destId="{4C8A85DE-4294-4499-B02D-3615A4CDF058}" srcOrd="2" destOrd="0" parTransId="{CAD7C555-C5C7-4DDB-A3A3-CE4418E4F8A5}" sibTransId="{7875B2AB-1AE8-418B-AD6A-EFBD6A124A11}"/>
    <dgm:cxn modelId="{81845366-13BF-4D8E-9FED-7CABB3C95A39}" type="presOf" srcId="{4C8A85DE-4294-4499-B02D-3615A4CDF058}" destId="{65B3F478-6EDD-426C-BF24-7971104FCEB4}" srcOrd="0" destOrd="0" presId="urn:microsoft.com/office/officeart/2005/8/layout/vProcess5"/>
    <dgm:cxn modelId="{0C29272F-3183-4DF3-8A39-EDF1A31799E0}" type="presOf" srcId="{01B8E18E-6331-48BC-A616-4EF7595C457C}" destId="{5C4D4828-5AD7-4B3D-A9FC-6F493501353D}" srcOrd="0" destOrd="0" presId="urn:microsoft.com/office/officeart/2005/8/layout/vProcess5"/>
    <dgm:cxn modelId="{052A3BA1-123E-4343-ABCF-086EBD2C1617}" type="presOf" srcId="{4C8A85DE-4294-4499-B02D-3615A4CDF058}" destId="{11F22D85-209C-48EB-B874-50C423D944BD}" srcOrd="1" destOrd="0" presId="urn:microsoft.com/office/officeart/2005/8/layout/vProcess5"/>
    <dgm:cxn modelId="{682B6078-9282-41B4-8F0C-8BB528D65D77}" type="presOf" srcId="{A5E3EB32-BF25-40B3-969D-1E2DFC4C7FF7}" destId="{548B77BB-8936-41C5-B151-421A90C24ED8}" srcOrd="0" destOrd="0" presId="urn:microsoft.com/office/officeart/2005/8/layout/vProcess5"/>
    <dgm:cxn modelId="{D9F64B97-40E2-4B61-9747-471BEEBB0496}" type="presParOf" srcId="{5C4D4828-5AD7-4B3D-A9FC-6F493501353D}" destId="{48941797-D162-4432-A8C7-B1F3356E83D7}" srcOrd="0" destOrd="0" presId="urn:microsoft.com/office/officeart/2005/8/layout/vProcess5"/>
    <dgm:cxn modelId="{A8BBA7AD-AA46-460E-8E70-D6E15386B958}" type="presParOf" srcId="{5C4D4828-5AD7-4B3D-A9FC-6F493501353D}" destId="{548B77BB-8936-41C5-B151-421A90C24ED8}" srcOrd="1" destOrd="0" presId="urn:microsoft.com/office/officeart/2005/8/layout/vProcess5"/>
    <dgm:cxn modelId="{00D78D36-1DDA-4BF4-A127-F59FDA21EE20}" type="presParOf" srcId="{5C4D4828-5AD7-4B3D-A9FC-6F493501353D}" destId="{ED373BCD-B23F-40A7-A9BF-EC8DCCAB271E}" srcOrd="2" destOrd="0" presId="urn:microsoft.com/office/officeart/2005/8/layout/vProcess5"/>
    <dgm:cxn modelId="{7444D0C4-4087-4740-B609-4FA88E421DF4}" type="presParOf" srcId="{5C4D4828-5AD7-4B3D-A9FC-6F493501353D}" destId="{65B3F478-6EDD-426C-BF24-7971104FCEB4}" srcOrd="3" destOrd="0" presId="urn:microsoft.com/office/officeart/2005/8/layout/vProcess5"/>
    <dgm:cxn modelId="{F9C22ED5-CF68-48D9-9341-A1B3973A23DC}" type="presParOf" srcId="{5C4D4828-5AD7-4B3D-A9FC-6F493501353D}" destId="{DF48FB0D-FAEE-4254-BD3B-AC510257E384}" srcOrd="4" destOrd="0" presId="urn:microsoft.com/office/officeart/2005/8/layout/vProcess5"/>
    <dgm:cxn modelId="{7DC20B05-4CD6-4C10-B29C-43C38E048E8F}" type="presParOf" srcId="{5C4D4828-5AD7-4B3D-A9FC-6F493501353D}" destId="{127C6E6F-AC09-4821-A692-4BB5AB7896C1}" srcOrd="5" destOrd="0" presId="urn:microsoft.com/office/officeart/2005/8/layout/vProcess5"/>
    <dgm:cxn modelId="{4080AAB0-3DF6-4A67-83D9-B100B712686D}" type="presParOf" srcId="{5C4D4828-5AD7-4B3D-A9FC-6F493501353D}" destId="{7B19DDEA-BC23-4954-A98A-4DA3C81560A6}" srcOrd="6" destOrd="0" presId="urn:microsoft.com/office/officeart/2005/8/layout/vProcess5"/>
    <dgm:cxn modelId="{97A75DF5-8845-4C0B-8573-049CC45EC108}" type="presParOf" srcId="{5C4D4828-5AD7-4B3D-A9FC-6F493501353D}" destId="{D0E1ACA2-DE74-4568-AA07-A97FE09FEA59}" srcOrd="7" destOrd="0" presId="urn:microsoft.com/office/officeart/2005/8/layout/vProcess5"/>
    <dgm:cxn modelId="{F277E292-D43F-4419-AFB0-B5096637CC52}" type="presParOf" srcId="{5C4D4828-5AD7-4B3D-A9FC-6F493501353D}" destId="{11F22D85-209C-48EB-B874-50C423D944B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687C9-4262-4DEB-B88A-01EEA3AC5746}">
      <dsp:nvSpPr>
        <dsp:cNvPr id="0" name=""/>
        <dsp:cNvSpPr/>
      </dsp:nvSpPr>
      <dsp:spPr>
        <a:xfrm rot="10800000">
          <a:off x="3788937" y="182975"/>
          <a:ext cx="7765812" cy="134188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897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единичный риск (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stand-alone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risk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), когда риск проекта рассматривается изолированно, вне связи с другими проектами в портфеле фирмы; 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4124409" y="182975"/>
        <a:ext cx="7430340" cy="1341887"/>
      </dsp:txXfrm>
    </dsp:sp>
    <dsp:sp modelId="{21BE7A1B-5865-496B-9CF8-B6507ED38D2F}">
      <dsp:nvSpPr>
        <dsp:cNvPr id="0" name=""/>
        <dsp:cNvSpPr/>
      </dsp:nvSpPr>
      <dsp:spPr>
        <a:xfrm>
          <a:off x="1521320" y="1965"/>
          <a:ext cx="1738921" cy="16776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D35F87-57E8-42CC-9B2D-2BE761877842}">
      <dsp:nvSpPr>
        <dsp:cNvPr id="0" name=""/>
        <dsp:cNvSpPr/>
      </dsp:nvSpPr>
      <dsp:spPr>
        <a:xfrm rot="10800000">
          <a:off x="3768963" y="2114913"/>
          <a:ext cx="7765812" cy="1277307"/>
        </a:xfrm>
        <a:prstGeom prst="homePlat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897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внутрифирменный риск (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within-firm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risk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), называемый также корпорационным риском, когда риск проекта рассматривается в его связи с портфелем проектов фирмы;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4088290" y="2114913"/>
        <a:ext cx="7446485" cy="1277307"/>
      </dsp:txXfrm>
    </dsp:sp>
    <dsp:sp modelId="{9298B0A9-3F83-4DF9-B39F-D495E0B0FEC4}">
      <dsp:nvSpPr>
        <dsp:cNvPr id="0" name=""/>
        <dsp:cNvSpPr/>
      </dsp:nvSpPr>
      <dsp:spPr>
        <a:xfrm>
          <a:off x="1450900" y="1983567"/>
          <a:ext cx="2020599" cy="151372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299173-D24B-45C8-8887-B1B9F798149C}">
      <dsp:nvSpPr>
        <dsp:cNvPr id="0" name=""/>
        <dsp:cNvSpPr/>
      </dsp:nvSpPr>
      <dsp:spPr>
        <a:xfrm rot="10800000">
          <a:off x="3912101" y="3796556"/>
          <a:ext cx="7765812" cy="1257667"/>
        </a:xfrm>
        <a:prstGeom prst="homePlat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897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рыночный риск (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market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risk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), когда риск проекта рассматривается в контексте диверсификации капитала акционеров фирмы на фондовом рынке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4226518" y="3796556"/>
        <a:ext cx="7451395" cy="1257667"/>
      </dsp:txXfrm>
    </dsp:sp>
    <dsp:sp modelId="{9587755F-753B-4702-98E7-08C4BE84D9DA}">
      <dsp:nvSpPr>
        <dsp:cNvPr id="0" name=""/>
        <dsp:cNvSpPr/>
      </dsp:nvSpPr>
      <dsp:spPr>
        <a:xfrm>
          <a:off x="1428544" y="3801219"/>
          <a:ext cx="2110023" cy="16154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1B7B4-A3E5-4D65-9A45-1DA06066293E}">
      <dsp:nvSpPr>
        <dsp:cNvPr id="0" name=""/>
        <dsp:cNvSpPr/>
      </dsp:nvSpPr>
      <dsp:spPr>
        <a:xfrm>
          <a:off x="0" y="275900"/>
          <a:ext cx="876381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42A08-7542-4E97-A178-81C3B1A65E3C}">
      <dsp:nvSpPr>
        <dsp:cNvPr id="0" name=""/>
        <dsp:cNvSpPr/>
      </dsp:nvSpPr>
      <dsp:spPr>
        <a:xfrm>
          <a:off x="438190" y="10220"/>
          <a:ext cx="613467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76" tIns="0" rIns="23187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статистический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129" y="36159"/>
        <a:ext cx="6082795" cy="479482"/>
      </dsp:txXfrm>
    </dsp:sp>
    <dsp:sp modelId="{15FA5327-2BD7-47EE-93B8-7EBB64148574}">
      <dsp:nvSpPr>
        <dsp:cNvPr id="0" name=""/>
        <dsp:cNvSpPr/>
      </dsp:nvSpPr>
      <dsp:spPr>
        <a:xfrm>
          <a:off x="0" y="1092381"/>
          <a:ext cx="876381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03653-B514-42FA-8EAA-EBF0D2D99A08}">
      <dsp:nvSpPr>
        <dsp:cNvPr id="0" name=""/>
        <dsp:cNvSpPr/>
      </dsp:nvSpPr>
      <dsp:spPr>
        <a:xfrm>
          <a:off x="438190" y="826701"/>
          <a:ext cx="613467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76" tIns="0" rIns="23187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целесообразности затрат;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129" y="852640"/>
        <a:ext cx="6082795" cy="479482"/>
      </dsp:txXfrm>
    </dsp:sp>
    <dsp:sp modelId="{FB5234F0-9D85-4867-981F-07ECCB83B463}">
      <dsp:nvSpPr>
        <dsp:cNvPr id="0" name=""/>
        <dsp:cNvSpPr/>
      </dsp:nvSpPr>
      <dsp:spPr>
        <a:xfrm>
          <a:off x="0" y="1908861"/>
          <a:ext cx="876381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97461-A5DF-4918-A38D-147CFD3B1C1D}">
      <dsp:nvSpPr>
        <dsp:cNvPr id="0" name=""/>
        <dsp:cNvSpPr/>
      </dsp:nvSpPr>
      <dsp:spPr>
        <a:xfrm>
          <a:off x="438190" y="1643181"/>
          <a:ext cx="613467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76" tIns="0" rIns="23187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экспертных оценок;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129" y="1669120"/>
        <a:ext cx="6082795" cy="479482"/>
      </dsp:txXfrm>
    </dsp:sp>
    <dsp:sp modelId="{11878F5C-BFCE-459D-85CB-A571E3984460}">
      <dsp:nvSpPr>
        <dsp:cNvPr id="0" name=""/>
        <dsp:cNvSpPr/>
      </dsp:nvSpPr>
      <dsp:spPr>
        <a:xfrm>
          <a:off x="0" y="2725341"/>
          <a:ext cx="876381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BB066-7AF6-47DF-8A79-2B1724D72EC5}">
      <dsp:nvSpPr>
        <dsp:cNvPr id="0" name=""/>
        <dsp:cNvSpPr/>
      </dsp:nvSpPr>
      <dsp:spPr>
        <a:xfrm>
          <a:off x="438190" y="2459661"/>
          <a:ext cx="613467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76" tIns="0" rIns="23187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latin typeface="Times New Roman" pitchFamily="18" charset="0"/>
              <a:cs typeface="Times New Roman" pitchFamily="18" charset="0"/>
            </a:rPr>
            <a:t>использования аналогов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129" y="2485600"/>
        <a:ext cx="6082795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2681D-8939-4823-BCC4-698CD87B83C6}">
      <dsp:nvSpPr>
        <dsp:cNvPr id="0" name=""/>
        <dsp:cNvSpPr/>
      </dsp:nvSpPr>
      <dsp:spPr>
        <a:xfrm>
          <a:off x="1665181" y="1261911"/>
          <a:ext cx="3785733" cy="3785733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3B40DB-91F5-4098-95C4-F9650DE7B440}">
      <dsp:nvSpPr>
        <dsp:cNvPr id="0" name=""/>
        <dsp:cNvSpPr/>
      </dsp:nvSpPr>
      <dsp:spPr>
        <a:xfrm>
          <a:off x="2206225" y="1802955"/>
          <a:ext cx="2703644" cy="2703644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73033C-BE85-4B34-A11B-A09621CA287D}">
      <dsp:nvSpPr>
        <dsp:cNvPr id="0" name=""/>
        <dsp:cNvSpPr/>
      </dsp:nvSpPr>
      <dsp:spPr>
        <a:xfrm>
          <a:off x="2746954" y="2343684"/>
          <a:ext cx="1622186" cy="1622186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13116E-3A32-4E1E-8E4C-BBF08C3347A9}">
      <dsp:nvSpPr>
        <dsp:cNvPr id="0" name=""/>
        <dsp:cNvSpPr/>
      </dsp:nvSpPr>
      <dsp:spPr>
        <a:xfrm>
          <a:off x="3287683" y="2884413"/>
          <a:ext cx="540728" cy="54072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A2A951-7E10-4C32-A2AE-9B710BBD01D3}">
      <dsp:nvSpPr>
        <dsp:cNvPr id="0" name=""/>
        <dsp:cNvSpPr/>
      </dsp:nvSpPr>
      <dsp:spPr>
        <a:xfrm>
          <a:off x="6104083" y="0"/>
          <a:ext cx="4150470" cy="905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анализа чувствительности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04083" y="0"/>
        <a:ext cx="4150470" cy="905421"/>
      </dsp:txXfrm>
    </dsp:sp>
    <dsp:sp modelId="{73665F94-1B24-4E17-AE90-BE08C05B613E}">
      <dsp:nvSpPr>
        <dsp:cNvPr id="0" name=""/>
        <dsp:cNvSpPr/>
      </dsp:nvSpPr>
      <dsp:spPr>
        <a:xfrm>
          <a:off x="5608654" y="452710"/>
          <a:ext cx="4732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655A4-64DB-41E8-B103-7153147C5386}">
      <dsp:nvSpPr>
        <dsp:cNvPr id="0" name=""/>
        <dsp:cNvSpPr/>
      </dsp:nvSpPr>
      <dsp:spPr>
        <a:xfrm rot="5400000">
          <a:off x="3229951" y="750837"/>
          <a:ext cx="2675251" cy="2082153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F2472-DB7B-4504-ADAE-1928CF75C513}">
      <dsp:nvSpPr>
        <dsp:cNvPr id="0" name=""/>
        <dsp:cNvSpPr/>
      </dsp:nvSpPr>
      <dsp:spPr>
        <a:xfrm>
          <a:off x="6232902" y="826939"/>
          <a:ext cx="3134208" cy="905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анализа сценариев инвестиционных проектов	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2902" y="826939"/>
        <a:ext cx="3134208" cy="905421"/>
      </dsp:txXfrm>
    </dsp:sp>
    <dsp:sp modelId="{9053C544-BAA2-4C17-BFAA-F10D9C210A8B}">
      <dsp:nvSpPr>
        <dsp:cNvPr id="0" name=""/>
        <dsp:cNvSpPr/>
      </dsp:nvSpPr>
      <dsp:spPr>
        <a:xfrm>
          <a:off x="5608654" y="1358131"/>
          <a:ext cx="4732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50473-3BEA-4FC2-868E-8BF1F1867474}">
      <dsp:nvSpPr>
        <dsp:cNvPr id="0" name=""/>
        <dsp:cNvSpPr/>
      </dsp:nvSpPr>
      <dsp:spPr>
        <a:xfrm rot="5400000">
          <a:off x="3693072" y="1641431"/>
          <a:ext cx="2196987" cy="163102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F8BFC-B628-46B4-93A8-1E2105551119}">
      <dsp:nvSpPr>
        <dsp:cNvPr id="0" name=""/>
        <dsp:cNvSpPr/>
      </dsp:nvSpPr>
      <dsp:spPr>
        <a:xfrm>
          <a:off x="6102105" y="1850083"/>
          <a:ext cx="4703774" cy="905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анализа в рамках имитационного моделирования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02105" y="1850083"/>
        <a:ext cx="4703774" cy="905421"/>
      </dsp:txXfrm>
    </dsp:sp>
    <dsp:sp modelId="{6A672136-6F30-4CF6-AE2F-940DA1AEDC47}">
      <dsp:nvSpPr>
        <dsp:cNvPr id="0" name=""/>
        <dsp:cNvSpPr/>
      </dsp:nvSpPr>
      <dsp:spPr>
        <a:xfrm>
          <a:off x="5608654" y="2263553"/>
          <a:ext cx="4732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7B588-2581-45D6-874D-AD598D410947}">
      <dsp:nvSpPr>
        <dsp:cNvPr id="0" name=""/>
        <dsp:cNvSpPr/>
      </dsp:nvSpPr>
      <dsp:spPr>
        <a:xfrm rot="5400000">
          <a:off x="4141366" y="2471453"/>
          <a:ext cx="1675818" cy="1258756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39BA3-4E57-4B0F-993E-5031BDC61EC4}">
      <dsp:nvSpPr>
        <dsp:cNvPr id="0" name=""/>
        <dsp:cNvSpPr/>
      </dsp:nvSpPr>
      <dsp:spPr>
        <a:xfrm>
          <a:off x="6186130" y="2637782"/>
          <a:ext cx="3960218" cy="905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анализа дерева решений.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6130" y="2637782"/>
        <a:ext cx="3960218" cy="905421"/>
      </dsp:txXfrm>
    </dsp:sp>
    <dsp:sp modelId="{87F6E2BC-6656-4E44-A9F3-D14FDCD7B88B}">
      <dsp:nvSpPr>
        <dsp:cNvPr id="0" name=""/>
        <dsp:cNvSpPr/>
      </dsp:nvSpPr>
      <dsp:spPr>
        <a:xfrm>
          <a:off x="5608654" y="3168974"/>
          <a:ext cx="4732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5FEC9-1211-49EE-AE10-0CDD500727F4}">
      <dsp:nvSpPr>
        <dsp:cNvPr id="0" name=""/>
        <dsp:cNvSpPr/>
      </dsp:nvSpPr>
      <dsp:spPr>
        <a:xfrm rot="5400000">
          <a:off x="4590733" y="3304756"/>
          <a:ext cx="1151872" cy="879552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77F4B-363C-4B4A-9A2B-B6C544C9CFD2}">
      <dsp:nvSpPr>
        <dsp:cNvPr id="0" name=""/>
        <dsp:cNvSpPr/>
      </dsp:nvSpPr>
      <dsp:spPr>
        <a:xfrm>
          <a:off x="0" y="690640"/>
          <a:ext cx="10363200" cy="1057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анализ неопределенности путем анализа чувствительности и сценариев;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62" y="721602"/>
        <a:ext cx="7923835" cy="995195"/>
      </dsp:txXfrm>
    </dsp:sp>
    <dsp:sp modelId="{8C39F068-B2C7-41FF-B55F-C1982F2FB699}">
      <dsp:nvSpPr>
        <dsp:cNvPr id="0" name=""/>
        <dsp:cNvSpPr/>
      </dsp:nvSpPr>
      <dsp:spPr>
        <a:xfrm>
          <a:off x="725792" y="1950944"/>
          <a:ext cx="10363096" cy="1158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анализ неопределенности с помощью оценки рисков, который может быть проведен с использованием разнообразных вероятностно-статистических методов.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9730" y="1984882"/>
        <a:ext cx="6881494" cy="1090851"/>
      </dsp:txXfrm>
    </dsp:sp>
    <dsp:sp modelId="{739C18BB-8E0F-4A1D-8AD3-636C88A53C16}">
      <dsp:nvSpPr>
        <dsp:cNvPr id="0" name=""/>
        <dsp:cNvSpPr/>
      </dsp:nvSpPr>
      <dsp:spPr>
        <a:xfrm rot="10237122" flipH="1" flipV="1">
          <a:off x="6473375" y="1406670"/>
          <a:ext cx="853437" cy="9506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6648183" y="1408083"/>
        <a:ext cx="469391" cy="739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17F90-6A20-42FF-BDEB-6B73EE280E19}">
      <dsp:nvSpPr>
        <dsp:cNvPr id="0" name=""/>
        <dsp:cNvSpPr/>
      </dsp:nvSpPr>
      <dsp:spPr>
        <a:xfrm>
          <a:off x="0" y="446822"/>
          <a:ext cx="7410714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DC532-A1F4-46BD-BE10-EDD8FBA0312B}">
      <dsp:nvSpPr>
        <dsp:cNvPr id="0" name=""/>
        <dsp:cNvSpPr/>
      </dsp:nvSpPr>
      <dsp:spPr>
        <a:xfrm>
          <a:off x="360403" y="63062"/>
          <a:ext cx="7046861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75" tIns="0" rIns="19607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Выбор ключевого показателя эффективности инвестиций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в качестве которого может служить внутренняя норма прибыльности (IRR) или чистое современное значение (NPV).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7870" y="100529"/>
        <a:ext cx="6971927" cy="692586"/>
      </dsp:txXfrm>
    </dsp:sp>
    <dsp:sp modelId="{D7A8EA95-DC12-4B9E-80CE-98201919E41C}">
      <dsp:nvSpPr>
        <dsp:cNvPr id="0" name=""/>
        <dsp:cNvSpPr/>
      </dsp:nvSpPr>
      <dsp:spPr>
        <a:xfrm>
          <a:off x="0" y="1626182"/>
          <a:ext cx="7410714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7838B-92BF-45C5-90E1-A82AFB2003F4}">
      <dsp:nvSpPr>
        <dsp:cNvPr id="0" name=""/>
        <dsp:cNvSpPr/>
      </dsp:nvSpPr>
      <dsp:spPr>
        <a:xfrm>
          <a:off x="362574" y="1242422"/>
          <a:ext cx="7040785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75" tIns="0" rIns="19607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Выбор факторов, относительно которых разработчик инвестиционного проекта не имеет однозначного суждения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(т.е. находится в состоянии неопределенности).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0041" y="1279889"/>
        <a:ext cx="6965851" cy="692586"/>
      </dsp:txXfrm>
    </dsp:sp>
    <dsp:sp modelId="{4AB48055-458F-417A-88C5-C3B59D18F577}">
      <dsp:nvSpPr>
        <dsp:cNvPr id="0" name=""/>
        <dsp:cNvSpPr/>
      </dsp:nvSpPr>
      <dsp:spPr>
        <a:xfrm>
          <a:off x="0" y="2805542"/>
          <a:ext cx="7410714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C1A3B-CC7B-4557-BFB0-97C5371F8031}">
      <dsp:nvSpPr>
        <dsp:cNvPr id="0" name=""/>
        <dsp:cNvSpPr/>
      </dsp:nvSpPr>
      <dsp:spPr>
        <a:xfrm>
          <a:off x="359680" y="2421782"/>
          <a:ext cx="7047716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75" tIns="0" rIns="1960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Установление номинальных и предельных (нижних и верхних) значений неопределенных факторов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выбранных на втором шаге процедуры. Предельных факторов может быть несколько, например 5% и 10% от номинального значения (всего четыре в данном случае).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7147" y="2459249"/>
        <a:ext cx="6972782" cy="692586"/>
      </dsp:txXfrm>
    </dsp:sp>
    <dsp:sp modelId="{97CBD50D-CDCA-4458-9334-30F78EEAEA0F}">
      <dsp:nvSpPr>
        <dsp:cNvPr id="0" name=""/>
        <dsp:cNvSpPr/>
      </dsp:nvSpPr>
      <dsp:spPr>
        <a:xfrm>
          <a:off x="0" y="3984902"/>
          <a:ext cx="7410714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E2BF6-BE1A-4C7D-AEC8-5C69EF5C18D5}">
      <dsp:nvSpPr>
        <dsp:cNvPr id="0" name=""/>
        <dsp:cNvSpPr/>
      </dsp:nvSpPr>
      <dsp:spPr>
        <a:xfrm>
          <a:off x="352804" y="3601142"/>
          <a:ext cx="705609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75" tIns="0" rIns="19607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Расчет ключевого показателя для всех выбранных предельных значений неопределенных факторов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271" y="3638609"/>
        <a:ext cx="6981158" cy="692586"/>
      </dsp:txXfrm>
    </dsp:sp>
    <dsp:sp modelId="{E653FF51-5FC3-421A-ACFD-1AAA78FF6680}">
      <dsp:nvSpPr>
        <dsp:cNvPr id="0" name=""/>
        <dsp:cNvSpPr/>
      </dsp:nvSpPr>
      <dsp:spPr>
        <a:xfrm>
          <a:off x="0" y="5164262"/>
          <a:ext cx="7410714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C1858-51B4-45E8-9AC3-8A1321B1E362}">
      <dsp:nvSpPr>
        <dsp:cNvPr id="0" name=""/>
        <dsp:cNvSpPr/>
      </dsp:nvSpPr>
      <dsp:spPr>
        <a:xfrm>
          <a:off x="352804" y="4780502"/>
          <a:ext cx="705609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75" tIns="0" rIns="1960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Построение графика чувствительности для всех неопределенных факторов.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271" y="4817969"/>
        <a:ext cx="6981158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B77BB-8936-41C5-B151-421A90C24ED8}">
      <dsp:nvSpPr>
        <dsp:cNvPr id="0" name=""/>
        <dsp:cNvSpPr/>
      </dsp:nvSpPr>
      <dsp:spPr>
        <a:xfrm>
          <a:off x="0" y="0"/>
          <a:ext cx="10363200" cy="14014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Программа моделирования случайным образом выбирает значение для каждой исходной переменной, основываясь на ее заданном распределении вероятностей. Например, выбирается значение объема реализации в натуральных единицах.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046" y="41046"/>
        <a:ext cx="8850971" cy="1319315"/>
      </dsp:txXfrm>
    </dsp:sp>
    <dsp:sp modelId="{ED373BCD-B23F-40A7-A9BF-EC8DCCAB271E}">
      <dsp:nvSpPr>
        <dsp:cNvPr id="0" name=""/>
        <dsp:cNvSpPr/>
      </dsp:nvSpPr>
      <dsp:spPr>
        <a:xfrm>
          <a:off x="914399" y="1634975"/>
          <a:ext cx="10363200" cy="14014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Значение, выбранное для каждой варьируемой переменной, вместе с заданными значениями других факторов, таких как ставка налога и амортизационные отчисления, затем используется в модели для определения чистых денежных потоков по каждому году. Далее рассчитывается NPV проекта в данном конкретном компьютерном прогоне.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55445" y="1676021"/>
        <a:ext cx="8455793" cy="1319315"/>
      </dsp:txXfrm>
    </dsp:sp>
    <dsp:sp modelId="{65B3F478-6EDD-426C-BF24-7971104FCEB4}">
      <dsp:nvSpPr>
        <dsp:cNvPr id="0" name=""/>
        <dsp:cNvSpPr/>
      </dsp:nvSpPr>
      <dsp:spPr>
        <a:xfrm>
          <a:off x="1828799" y="3269950"/>
          <a:ext cx="10363200" cy="14014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Этапы 1 и 2 многократно повторяются, скажем, 1 ООО раз, что даст 1 ООО NPV, которые составят распределение вероятностей; тем самым получают ожидаемые значения NPV и среднего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квадратического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отклонения.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69845" y="3310996"/>
        <a:ext cx="8455793" cy="1319315"/>
      </dsp:txXfrm>
    </dsp:sp>
    <dsp:sp modelId="{DF48FB0D-FAEE-4254-BD3B-AC510257E384}">
      <dsp:nvSpPr>
        <dsp:cNvPr id="0" name=""/>
        <dsp:cNvSpPr/>
      </dsp:nvSpPr>
      <dsp:spPr>
        <a:xfrm>
          <a:off x="9452285" y="1062733"/>
          <a:ext cx="910914" cy="91091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>
        <a:off x="9657241" y="1062733"/>
        <a:ext cx="501002" cy="685463"/>
      </dsp:txXfrm>
    </dsp:sp>
    <dsp:sp modelId="{127C6E6F-AC09-4821-A692-4BB5AB7896C1}">
      <dsp:nvSpPr>
        <dsp:cNvPr id="0" name=""/>
        <dsp:cNvSpPr/>
      </dsp:nvSpPr>
      <dsp:spPr>
        <a:xfrm>
          <a:off x="10366685" y="2688366"/>
          <a:ext cx="910914" cy="91091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>
        <a:off x="10571641" y="2688366"/>
        <a:ext cx="501002" cy="685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47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Анализ сценариев предполагает расчет NPV по каждому из трех возможных вариантов - наихудшему, наилучшему и наиболее вероятному. В число характеристик подобных вариантов можно также включить значения постоянных и переменных затрат, темпа инфляции, ликвидационной стоимости и т.д.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Дискретное равномерное распределение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3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Единичные риски возникают тогда, когда компания осуществляет анализ и оценку проектных рисков по отдельному виду деятельности (например, производственной), вне связи с другими видами деятельности (финансовой и инвестиционной), без учета изменения доходности портфеля рисков в целом. Корпоративные риски (</a:t>
            </a:r>
            <a:r>
              <a:rPr lang="ru-RU" dirty="0" err="1" smtClean="0"/>
              <a:t>Corporate</a:t>
            </a:r>
            <a:r>
              <a:rPr lang="ru-RU" dirty="0" smtClean="0"/>
              <a:t> </a:t>
            </a:r>
            <a:r>
              <a:rPr lang="ru-RU" dirty="0" err="1" smtClean="0"/>
              <a:t>risks</a:t>
            </a:r>
            <a:r>
              <a:rPr lang="ru-RU" dirty="0" smtClean="0"/>
              <a:t>) — риски, которые должны учитывать в планировании и прогнозировании своей деятельности компании, корпорации и другие субъекты предпринимательства. Они могут быть разделены на следующие категории: рыночные риски, операционные риски (риски основной деятельности ), кредитные риски, политические риски и др. Многие из этих рисков могут быть хеджированы, в зависимости от отрасли, в которой действует компания.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98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1) среднее </a:t>
            </a:r>
            <a:r>
              <a:rPr lang="ru-RU" dirty="0" err="1" smtClean="0"/>
              <a:t>квадратическое</a:t>
            </a:r>
            <a:r>
              <a:rPr lang="ru-RU" dirty="0" smtClean="0"/>
              <a:t> отклонение прогнозируемых значений доходности</a:t>
            </a:r>
          </a:p>
          <a:p>
            <a:r>
              <a:rPr lang="ru-RU" dirty="0" smtClean="0"/>
              <a:t>проекта,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ru-RU" dirty="0" smtClean="0"/>
              <a:t>р; </a:t>
            </a:r>
          </a:p>
          <a:p>
            <a:r>
              <a:rPr lang="ru-RU" dirty="0" smtClean="0"/>
              <a:t>2) корреляция доходности проекта с доходностью других активов фирмы, у Р,Ғ, и</a:t>
            </a:r>
          </a:p>
          <a:p>
            <a:r>
              <a:rPr lang="ru-RU" dirty="0" smtClean="0"/>
              <a:t>3) корреляция доходности проекта с доходностью фондового рынка, </a:t>
            </a:r>
            <a:r>
              <a:rPr lang="ru-RU" dirty="0" err="1" smtClean="0"/>
              <a:t>уР,М.По</a:t>
            </a:r>
            <a:r>
              <a:rPr lang="ru-RU" dirty="0" smtClean="0"/>
              <a:t> указанным причинам корпорационный риск важен даже для хорошо диверсифицированных</a:t>
            </a:r>
          </a:p>
          <a:p>
            <a:r>
              <a:rPr lang="ru-RU" dirty="0" smtClean="0"/>
              <a:t>акционеров.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882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Статистический метод расчета уровня риска требует наличия большого объема информации, которая не всегда имеется у инвестора (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проектоустроителя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Теперь зададим серию вопросов «что если»? Что если объем сбыта в натуральных единицах упадет по сравнению с ожидаемым уровнем на 20%? Что если упадет себестоимость единицы реализованной продукции? Что если переменные затраты составят 70% объема сбыта в стоимостном выражении, а не ожидаемые 65%? Анализ чувствительности разработан для того, чтобы снабдить ответами на подобные вопросы лицо, принимающее решение.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4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4748-5C64-426E-AC61-81A9235C7A88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DC1C-8C74-46C4-B3D9-666F2B76B30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61" y="262532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51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5031" y="2927838"/>
            <a:ext cx="9152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Кафедра: «ФИНАНСЫ И УЧЕТ»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Дисциплина: «Финансовый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менеджмент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»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Преподаватель: к.э.н.,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и.о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доцента Алиева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Баглан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Муратовна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0765" y="4818623"/>
            <a:ext cx="73781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Тема </a:t>
            </a:r>
            <a:r>
              <a:rPr lang="ru-RU" sz="2800" dirty="0"/>
              <a:t>14-15. Анализ риска проекта. Оптимизация бюджета капиталовложений.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99319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2607" y="218388"/>
            <a:ext cx="9318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Коэффициент вариации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позволяет оценить уровень риска, если показатели средних ожидаемых доходов отличаются между собой: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43086"/>
            <a:ext cx="1219199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сравнении проектов по уровню риска предпочтение отдают тому из них, по которому значение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самое минимальное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 свидетельствует о более благоприятном соотношении риска и дохода (табл. 16.10)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40500" y="1509245"/>
            <a:ext cx="44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Где: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коэффициент вариации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показатель среднеквадратического отклонения;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D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средний ожидаемый доход (чистый денежный поток, NPV) по проекту.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41720" t="53571" r="41132" b="36310"/>
          <a:stretch>
            <a:fillRect/>
          </a:stretch>
        </p:blipFill>
        <p:spPr bwMode="auto">
          <a:xfrm>
            <a:off x="1219554" y="1509245"/>
            <a:ext cx="4694791" cy="155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5355" t="44614" r="12543" b="29563"/>
          <a:stretch>
            <a:fillRect/>
          </a:stretch>
        </p:blipFill>
        <p:spPr bwMode="auto">
          <a:xfrm>
            <a:off x="0" y="4688114"/>
            <a:ext cx="12191999" cy="216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343" y="0"/>
            <a:ext cx="10972801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анализа целесообразности затрат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ориентирован на выявление потенциальных зон риска.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Перерасход инвестиционных затрат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быть вызван следующими факторами, эти ключевые факторы могут быть детализированы: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343" y="1815882"/>
            <a:ext cx="103538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изменением границ проектирования; 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возникновением дополнительных затрат у подрядчика в ходе строительства объекта; 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различием в эффективности проектов (доходности, окупаемости, безопасности), 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первоначальной недооценкой стоимости проекта и т.д.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766" y="3556242"/>
            <a:ext cx="8621486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экспертных оценок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 на анкетировании специалистов-экспертов. Полученные результаты статистики обрабатывают в соответствии с поставленной аналитической задачей. Для получения более представительной информации к участию в экспертизе привлекают специалистов, имеющих высокий профессиональный уровень и большой практический опыт работы в области инвестирования.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8857" y="0"/>
            <a:ext cx="8374743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 использования аналогов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668" y="841829"/>
            <a:ext cx="108302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использования аналогов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заключается в поиске и применении сходства, подобия явлений и проектов и их сопоставлении с другими аналогичными объектами.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данного метода, как и для метода экспертных оценок, характерен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определенный субъективизм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поскольку решающее значение в оценке имеют интуиция, опыт и знания эксперта или аналитика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&amp;Kcy;&amp;acy;&amp;rcy;&amp;tcy;&amp;icy;&amp;ncy;&amp;kcy;&amp;icy; &amp;pcy;&amp;ocy; &amp;zcy;&amp;acy;&amp;pcy;&amp;rcy;&amp;ocy;&amp;scy;&amp;ucy; &amp;pcy;&amp;ocy;&amp;dcy;&amp;khcy;&amp;o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0821"/>
            <a:ext cx="5756698" cy="4077180"/>
          </a:xfrm>
          <a:prstGeom prst="rect">
            <a:avLst/>
          </a:prstGeom>
          <a:noFill/>
        </p:spPr>
      </p:pic>
      <p:pic>
        <p:nvPicPr>
          <p:cNvPr id="7" name="Picture 13" descr="&amp;Kcy;&amp;acy;&amp;rcy;&amp;tcy;&amp;icy;&amp;ncy;&amp;kcy;&amp;icy; &amp;pcy;&amp;ocy; &amp;zcy;&amp;acy;&amp;pcy;&amp;rcy;&amp;ocy;&amp;scy;&amp;ucy; &amp;pcy;&amp;ocy;&amp;dcy;&amp;khcy;&amp;ocy;&amp;d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172" y="3114676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"/>
            <a:ext cx="112485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Возможные пути снижения проектных рисков следующие: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753977"/>
            <a:ext cx="11625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диверсификация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один из самых распространенных способов. Его содержание заключается в том, чтобы вложить средства не в один, а в несколько проектов, полагая, что хотя бы часть из них принесет прибыль, способную компенсировать убытки других проектов; 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отложить инвестиционное решение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целях получения дополнительной информации и выяснения ситуации на рынке инвестиционных товаров. Например, поручить проведение дополнительного анализа проекта консалтинговой компании;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переложить часть риска на партнеров-участников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Например, учесть степень риска в банковском проценте у банка-кредитора; 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застраховать инвестиции в страховой компании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независимо от того, что за подобную операцию придется выплатить вознаграждение страховщику, что приведет к удорожанию стоимости проекта; 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сформировать резерв для покрытия непредвиденных потерь по проекту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(например, не менее 5% от стоимости инвестиционного проекта);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упростить схему реализации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Например, предусмотреть в нем сдачу в эксплуатацию пусковых комплексов, этапов, очередей и др.; 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сократить сроки реализации проекта,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и, тем самым снизить риск, который со временем возрастает, и таким путем повысить ликвидность реальных инвестиций; 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повторно проверить результаты расчетов на устойчивость проекта к возможным ошибкам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прогнозе цен, объемов инвестиций, продаж, издержек производства и других исходных параметров, для чего проектные расчеты составлять по нескольким вариантам: пессимистический, оптимистический, наиболее реальный.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629" y="0"/>
            <a:ext cx="1036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 методы достаточно эффективны как для совершенствования менеджмента предприятия в ходе реализации инвестиционного проекта, так и для обоснования целесообразности инвестиционного проекта в целом.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Эти подходы связаны с использованием: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33827" y="1569660"/>
          <a:ext cx="11045373" cy="50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228" y="192522"/>
            <a:ext cx="106389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Подводя итог всей приведенной выше информации, будем различать две группы подходов к анализу неопределенности: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90286" y="719666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54171" y="4444663"/>
            <a:ext cx="69378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правило, в инвестиционном проектировании используются последовательно оба подхода - сначала первый, затем второй. Причем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первый является обязательным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второй — весьма желательным. в особенности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если рассматривается крупный инвестиционный проект с общим объемом финансирования свыше одного миллиона долларов.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 descr="&amp;Kcy;&amp;acy;&amp;rcy;&amp;tcy;&amp;icy;&amp;ncy;&amp;kcy;&amp;icy; &amp;pcy;&amp;ocy; &amp;zcy;&amp;acy;&amp;pcy;&amp;rcy;&amp;ocy;&amp;scy;&amp;ucy; &amp;icy;&amp;tcy;&amp;ocy;&amp;g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3861" y="4267704"/>
            <a:ext cx="3284310" cy="1870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655" y="0"/>
            <a:ext cx="9840688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чувствительности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 изменения NPV и IRR от изменения одной переменной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32114"/>
            <a:ext cx="10755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чувствительности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sensitivity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- это метод, точно показывающий, насколько изменяется NPV u IRR в ответ на данное изменение одной входной переменной при том, что все остальные условия не меняются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19644"/>
            <a:ext cx="55154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анализа чувствительности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состоит в сравнительном анализе влияния различных факторов инвестиционного проекта на ключевой показатель эффективности проекта, например, внутреннюю норму прибыльности.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&amp;Kcy;&amp;acy;&amp;rcy;&amp;tcy;&amp;icy;&amp;ncy;&amp;kcy;&amp;icy; &amp;pcy;&amp;ocy; &amp;zcy;&amp;acy;&amp;pcy;&amp;rcy;&amp;ocy;&amp;scy;&amp;ucy; &amp;acy;&amp;ncy;&amp;acy;&amp;lcy;&amp;icy;&amp;z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1714" y="3035080"/>
            <a:ext cx="6640285" cy="3400172"/>
          </a:xfrm>
          <a:prstGeom prst="rect">
            <a:avLst/>
          </a:prstGeom>
          <a:noFill/>
        </p:spPr>
      </p:pic>
      <p:sp>
        <p:nvSpPr>
          <p:cNvPr id="7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457" y="-29499"/>
            <a:ext cx="1031878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Рациональная последовательность проведения анализа чувствительности.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84311471"/>
              </p:ext>
            </p:extLst>
          </p:nvPr>
        </p:nvGraphicFramePr>
        <p:xfrm>
          <a:off x="383457" y="801498"/>
          <a:ext cx="7410714" cy="588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18" name="AutoShape 2" descr="&amp;Kcy;&amp;acy;&amp;rcy;&amp;tcy;&amp;icy;&amp;ncy;&amp;kcy;&amp;icy; &amp;pcy;&amp;ocy; &amp;zcy;&amp;acy;&amp;pcy;&amp;rcy;&amp;ocy;&amp;scy;&amp;ucy; &amp;pcy;&amp;rcy;&amp;acy;&amp;vcy;&amp;icy;&amp;lcy;&amp;acy;"/>
          <p:cNvSpPr>
            <a:spLocks noChangeAspect="1" noChangeArrowheads="1"/>
          </p:cNvSpPr>
          <p:nvPr/>
        </p:nvSpPr>
        <p:spPr bwMode="auto">
          <a:xfrm>
            <a:off x="155575" y="-754063"/>
            <a:ext cx="2886075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&amp;Kcy;&amp;acy;&amp;rcy;&amp;tcy;&amp;icy;&amp;ncy;&amp;kcy;&amp;icy; &amp;pcy;&amp;ocy; &amp;zcy;&amp;acy;&amp;pcy;&amp;rcy;&amp;ocy;&amp;scy;&amp;ucy; &amp;pcy;&amp;rcy;&amp;acy;&amp;vcy;&amp;icy;&amp;lcy;&amp;acy;"/>
          <p:cNvSpPr>
            <a:spLocks noChangeAspect="1" noChangeArrowheads="1"/>
          </p:cNvSpPr>
          <p:nvPr/>
        </p:nvSpPr>
        <p:spPr bwMode="auto">
          <a:xfrm>
            <a:off x="155575" y="-754063"/>
            <a:ext cx="2886075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39312" y="3821701"/>
            <a:ext cx="4252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Типичными являются следующие факторы: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капитальные затраты и вложения в оборотные средства;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рыночные факторы — цена товара и объем продажи;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компоненты себестоимости продукции;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строительства и ввода в действие основных средств.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7685312" y="2377529"/>
            <a:ext cx="1698172" cy="11901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829" y="0"/>
            <a:ext cx="9739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чувствительности начинается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построения базового варианта, разработанного на основе ожидаемых значений входных величин.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примера рассмотрим данные, приведенные в таблице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 l="20798" t="30159" r="5466" b="31746"/>
          <a:stretch>
            <a:fillRect/>
          </a:stretch>
        </p:blipFill>
        <p:spPr bwMode="auto">
          <a:xfrm>
            <a:off x="333829" y="1384995"/>
            <a:ext cx="11640456" cy="342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3829" y="4919008"/>
            <a:ext cx="118581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нее сведены прогнозные значения показателей денежных потоков для проекта компьютерного управления оросительной системой фирмы RIC. Значения объема сбыта, себестоимости реализованной продукции, постоянных и переменных затрат — ожидаемые, или базовые, значения, а приведенный на рисунке 16.9 NPV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12 075 384 долл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называется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NPV базового варианта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856" y="0"/>
            <a:ext cx="10339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9283" t="14695" r="18654" b="16121"/>
          <a:stretch>
            <a:fillRect/>
          </a:stretch>
        </p:blipFill>
        <p:spPr bwMode="auto">
          <a:xfrm>
            <a:off x="0" y="272143"/>
            <a:ext cx="11625944" cy="48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2856" y="5338618"/>
            <a:ext cx="105954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Выполняя анализ чувствительности, обычно неоднократно меняют каждую переменную, в определенной пропорции увеличивая или уменьшая ее ожидаемое значение и оставляя другие факторы постоянными. Всякий раз рассчитываются значения NPV, и, наконец, на их основе строится график зависимости NPV от изменяемой переменной.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7026" y="-25449"/>
            <a:ext cx="11737380" cy="6883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pPr algn="l"/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026" y="1048871"/>
            <a:ext cx="6858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Анализ риска проекта</a:t>
            </a:r>
          </a:p>
          <a:p>
            <a:pPr marL="514350" lvl="0" indent="-51435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Методы анализа и оценки проектных рисков</a:t>
            </a:r>
          </a:p>
          <a:p>
            <a:pPr marL="514350" lvl="0" indent="-51435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чувствительности — метод изменения N PV и IRR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изменения одной переменной</a:t>
            </a:r>
          </a:p>
          <a:p>
            <a:pPr marL="514350" lvl="0" indent="-51435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сценариев — метод изменения N PV от диапазона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вероятных значений переменных</a:t>
            </a:r>
          </a:p>
          <a:p>
            <a:pPr marL="514350" lvl="0" indent="-51435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имитационного моделирования Монте-Карло</a:t>
            </a:r>
          </a:p>
          <a:p>
            <a:pPr marL="514350" lvl="0" indent="-51435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дерева решений как оценка проекта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капитальных вложений</a:t>
            </a:r>
          </a:p>
        </p:txBody>
      </p:sp>
      <p:pic>
        <p:nvPicPr>
          <p:cNvPr id="23554" name="Picture 2" descr="&amp;Kcy;&amp;acy;&amp;rcy;&amp;tcy;&amp;icy;&amp;ncy;&amp;kcy;&amp;icy; &amp;pcy;&amp;ocy; &amp;zcy;&amp;acy;&amp;pcy;&amp;rcy;&amp;ocy;&amp;scy;&amp;ucy; &amp;pcy;&amp;lcy;&amp;acy;&amp;n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8460" y="2058149"/>
            <a:ext cx="4679950" cy="4087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28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893533"/>
            <a:ext cx="91875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рисунке показаны графики чувствительности компьютерного проекта для трех ключевых входных переменных. Наклон линий регрессии показывает, насколько чувствителен NPV проекта к изменениям на каждом входе; чем круче наклон, тем чувствительнее NPV к изменению переменной. Видно, что NPV проекта очень чувствителен к изменению переменных затрат, довольно чувствителен к изменению объема сбыта и относительно чувствителен к изменению цены капитала. В сравнительном анализе проект с более крутыми кривыми чувствительности считается более рисковым, поскольку сравнительно небольшая ошибка в оценке переменной, например переменных затрат на единицу продукции, дает большую ошибку в прогнозируемой NPV проекта.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анализ чувствительности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 помочь проникнуть 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рисковости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Дополнительные замечания по поводу анализа чувствительности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Во-первых,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выполнения анализа чувствительности идеально подходят компьютерные модели в среде электронных таблиц, поскольку такие модели автоматически пересчитывают NPV при изменении какой-либо входной величины.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Во-вторых,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представить все кривые чувствительности на одном графике. Это облегчает непосредственное сравнение чувствительности для разных входных переменных.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1201" y="115761"/>
            <a:ext cx="593634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 descr="&amp;Kcy;&amp;acy;&amp;rcy;&amp;tcy;&amp;icy;&amp;ncy;&amp;kcy;&amp;icy; &amp;pcy;&amp;ocy; &amp;zcy;&amp;acy;&amp;pcy;&amp;rcy;&amp;ocy;&amp;scy;&amp;ucy; &amp;icy;&amp;tcy;&amp;ocy;&amp;g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87544" y="1451429"/>
            <a:ext cx="3081063" cy="2764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&amp;Kcy;&amp;acy;&amp;rcy;&amp;tcy;&amp;icy;&amp;ncy;&amp;kcy;&amp;icy; &amp;pcy;&amp;ocy; &amp;zcy;&amp;acy;&amp;pcy;&amp;rcy;&amp;ocy;&amp;scy;&amp;ucy; &amp;rcy;&amp;iecy;&amp;scy;&amp;ucy;&amp;rcy;&amp;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1217146"/>
            <a:ext cx="4524375" cy="27146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128208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сценариев - метод изменения NPV от диапазона вероятных значений переменных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1004799"/>
            <a:ext cx="78957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сценария – это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анализа риска, который рассматривает как чувствительность NPV к изменениям ключевых переменных, так и диапазон вероятных значений переменных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428" y="2782669"/>
            <a:ext cx="43978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При достоверных результатах критерии принятия решений об инвестировании такие: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даже в худшем случае принимать проект, если чистая текущая стоимость больше нуля;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даже в наилучшем случае не принимать проект, если чистая текущая стоимость меньше нуля;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значение чистой текущей стоимости колеблется (иногда положительно, иногда отрицательно), то результаты нельзя считать полными.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29943" y="384674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Иногда требуется ввести дополнительные сценарии, чтобы показать точки между двумя экстремальными значениями.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считается устойчивым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 всех сценариях он оказывается эффективным и финансово реализуемым, возможные неблагоприятные последствия устраняются мерами, предусмотренными организационно-экономическим механизмом проекта.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&amp;Kcy;&amp;acy;&amp;rcy;&amp;tcy;&amp;icy;&amp;ncy;&amp;kcy;&amp;icy; &amp;pcy;&amp;ocy; &amp;zcy;&amp;acy;&amp;pcy;&amp;rcy;&amp;ocy;&amp;scy;&amp;ucy; &amp;pcy;&amp;rcy;&amp;icy;&amp;mcy;&amp;iecy;&amp;rcy; &amp;shcy;&amp;tcy;&amp;acy;&amp;mcy;&amp;p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6201" y="3438186"/>
            <a:ext cx="5134079" cy="34198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615107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примера вернемся к проекту о производстве компьютеров оросительной системы. Допустим, менеджеры RIC вполне уверены в своих оценках всех переменных денежных потоков проекта,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исключением цены и объема реализации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Далее, предположим, что они считают совершенно невероятным падение объема реализации ниже 15 ООО или его повышение сверх 35 ООО ед. Аналогично они ожидают, что установленная на рынке цена реализации может варьировать в пределах от 1700 до 2700 долл. Таким образом,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ООО ед.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продукции по цене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1700 долл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определяют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нижнюю границу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наихудишй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сценарий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35 000 ед.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продукции по цене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2700 долл. - верхнюю границу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наилучший сценарий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Напомним, что наиболее вероятные значения, характеризующие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базовый вариант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- это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20 000 ед.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продукции по цене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2200 долл.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Поскольку эта цена относится к 2016 г., в дальнейшем возможен ее рост ввиду инфляции.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38157" y="91887"/>
            <a:ext cx="1475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86" y="0"/>
            <a:ext cx="120033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 сценариев предполагает расчет NPV по каждому из трех возможных вариантов - наихудшему, наилучшему и наиболее вероятному. В число характеристик подобных вариантов можно также включить значения постоянных и переменных затрат, темпа инфляции, ликвидационной стоимости и т.д. В нашем примере мы ограничились изменением лишь двух переменных. Следует обратить внимание на то, что цена и объем реализации трактуются как независимые переменные, т.е. цена и объем реализации в натуральных единицах не связаны друг с другом. Результаты анализа с помощью пакета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Lotus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сведены в таблице 16.12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 l="5354" t="44444" r="21802" b="22818"/>
          <a:stretch>
            <a:fillRect/>
          </a:stretch>
        </p:blipFill>
        <p:spPr bwMode="auto">
          <a:xfrm>
            <a:off x="188685" y="1323439"/>
            <a:ext cx="11742057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/>
          <a:srcRect l="4598" t="30729" r="18228" b="18229"/>
          <a:stretch>
            <a:fillRect/>
          </a:stretch>
        </p:blipFill>
        <p:spPr bwMode="auto">
          <a:xfrm>
            <a:off x="0" y="3718296"/>
            <a:ext cx="12192000" cy="313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 l="24890" t="18490" r="6296" b="6250"/>
          <a:stretch>
            <a:fillRect/>
          </a:stretch>
        </p:blipFill>
        <p:spPr bwMode="auto">
          <a:xfrm>
            <a:off x="247651" y="464456"/>
            <a:ext cx="11135420" cy="639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Kcy;&amp;acy;&amp;rcy;&amp;tcy;&amp;icy;&amp;ncy;&amp;kcy;&amp;icy; &amp;pcy;&amp;ocy; &amp;zcy;&amp;acy;&amp;pcy;&amp;rcy;&amp;ocy;&amp;scy;&amp;ucy; &amp;ncy;&amp;ocy;&amp;rcy;&amp;m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714" y="2294051"/>
            <a:ext cx="4203634" cy="43360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16000" y="0"/>
            <a:ext cx="8781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Метод  имитационного моделирования Монте-Карло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3290" y="825910"/>
            <a:ext cx="113611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Имитационное моделирование Монте-Карло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это процедура, с помощью которой математическая модель определения какого-либо финансового показателя (в нашем случае NPV) подвергается ряду имитационных прогонов с помощью компьютера. В ходе процесса имитации строятся последовательные сценарии с использованием исходных данных, которые по смыслу проекта являются неопределенными, и потому в процессе анализа полагаются случайными величинами.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8628" y="2457126"/>
            <a:ext cx="6035836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Потенциальный инвестор, с помощью метода Монте-Карло будет обеспечен полным набором данных, характеризующих риск проекта. На этой основе он сможет принять взвешенное решение о предоставлении средств.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8628" y="438331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Данный метод объединяет анализ чувствительности и анализ распределений вероятностей входных переменных. Однако моделирование требует относительно мощной системы программного обеспечения, в то время как анализ сценариев можно провести на компьютере в среде электронных таблиц или даже с помощью калькулятора.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950" y="0"/>
            <a:ext cx="10697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Первый этап компьютерного моделирования состоит в задании распределения вероятностей каждой исходной переменной денежного потока, например цены и объема реализации. Для этой цели обычно используют непрерывные распределения, полностью задаваемые небольшим числом параметров, например среднее и среднее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квадратическое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отклонение или нижний предел, наиболее вероятное значение и верхний предел варьирующего признака. Собственно процесс моделирования выполняется следующим образом: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938992"/>
          <a:ext cx="12192000" cy="4671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132457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дерева решений как оценка проекта капитальных вложений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4068" y="1161143"/>
            <a:ext cx="10938389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Выше внимание акцентировалось на методах оценки единичного риска. Несмотря на то что такая оценка является неотъемлемой частью процесса формирования бюджета капиталовложений, менеджеры гораздо больше заинтересованы 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уменьшении риска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 в измерении 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Часто затраты на реализацию проекта не являются одномоментными, а осуществляются в течение периода, исчисляемого годами, что дает менеджерам возможность пересмотреть принятие решения и либо вложить в проект дополнительные денежные средства, либо прекратить (отвергнуть) проект. </a:t>
            </a:r>
          </a:p>
          <a:p>
            <a:pPr marL="457200" indent="-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Проекты, структура которых позволяет делать капиталовложения в течение нескольких лет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часто оцениваются с использованием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дерева решений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5098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предположим, что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Robotics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Ltd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.» рассматривает возможность производства промышленных роботов для отрасли промышленности, выпускающей телевизоры. Чистые инвестиции по этому проекту осуществляются в три этапа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момент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0, который в данном случае имеет место где-то в ближайшем будущем, проводится изучение (стоимостью в 500 ООО долл.) рыночного потенциала для применения роботов на линиях сборки телевизоров. 4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Если окажется, что значительный рынок для телевизионных сборочных роботов действительно существует, тогда в момент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1 расходуется 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долл. на разработку и изготовление нескольких опытных образцов роботов. Эти роботы затем оцениваются инженерами из телевизионной промышленности, и их мнения определяют, будет ли фирма продолжать работу над проектом.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Если опытные образцы роботов хорошо себя покажут, тогда в момент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2 в строительство производственного предприятия инвестируется 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долл. Менеджеры прогнозируют, что чистый денежный поток, генерируемый в течение последующих четырех лет, может варьировать в зависимости от спроса на продукцию (рис. 16.11).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 l="9468" t="37500" r="22694" b="13715"/>
          <a:stretch>
            <a:fillRect/>
          </a:stretch>
        </p:blipFill>
        <p:spPr bwMode="auto">
          <a:xfrm>
            <a:off x="700351" y="3634044"/>
            <a:ext cx="9270962" cy="320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 l="11737" t="9871" r="25682" b="8581"/>
          <a:stretch>
            <a:fillRect/>
          </a:stretch>
        </p:blipFill>
        <p:spPr bwMode="auto">
          <a:xfrm>
            <a:off x="246742" y="0"/>
            <a:ext cx="11538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Kcy;&amp;acy;&amp;rcy;&amp;tcy;&amp;icy;&amp;ncy;&amp;kcy;&amp;icy; &amp;pcy;&amp;ocy; &amp;zcy;&amp;acy;&amp;pcy;&amp;rcy;&amp;ocy;&amp;scy;&amp;ucy; &amp;tscy;&amp;iecy;&amp;l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4544" y="813816"/>
            <a:ext cx="3267840" cy="49444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7714" y="217714"/>
            <a:ext cx="83685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лекции: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Освоение методов анализа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инвестиционного проекта и  изучение методов оптимизации бюджета капиталовложений.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профессиональных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компетенций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сфере управления риска инвестиционного проекта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применение  аналитического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мышления при использовании методов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оптимизации бюджета капиталовложений</a:t>
            </a:r>
          </a:p>
          <a:p>
            <a:pPr algn="just" hangingPunct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&amp;Kcy;&amp;acy;&amp;rcy;&amp;tcy;&amp;icy;&amp;ncy;&amp;kcy;&amp;icy; &amp;pcy;&amp;ocy; &amp;zcy;&amp;acy;&amp;pcy;&amp;rcy;&amp;ocy;&amp;scy;&amp;ucy; &amp;icy;&amp;zcy;&amp;ucy;&amp;chcy;&amp;iecy;&amp;ncy;&amp;i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7967" y="3757144"/>
            <a:ext cx="4024540" cy="3100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54766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 l="17848" t="10714" r="26152" b="8929"/>
          <a:stretch>
            <a:fillRect/>
          </a:stretch>
        </p:blipFill>
        <p:spPr bwMode="auto">
          <a:xfrm>
            <a:off x="769257" y="139735"/>
            <a:ext cx="10871200" cy="652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543" y="867906"/>
            <a:ext cx="10958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риска важен при решении всех финансовых вопросов, особенно связанных с формированием бюджета капиталовложений. Чем выше риск, ассоциирующийся с какой-либо ценной бумагой, тем выше требуемая доходность для его компенсации. В равной мере это положение справедливо для инвестиционных проектов.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9" y="375920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Поскольку даже в рамках одной фирмы инвестиционные проекты могут широко отличаться друг от друга по степени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рисковости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включение оценки риска в процесс принятия решения по бюджету капиталовложений имеет существенное значение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96572" y="0"/>
            <a:ext cx="79538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Анализ риска проекта</a:t>
            </a:r>
            <a:endParaRPr lang="ru-RU" sz="3200" dirty="0"/>
          </a:p>
        </p:txBody>
      </p:sp>
      <p:pic>
        <p:nvPicPr>
          <p:cNvPr id="45058" name="Picture 2" descr="&amp;Kcy;&amp;acy;&amp;rcy;&amp;tcy;&amp;icy;&amp;ncy;&amp;kcy;&amp;icy; &amp;pcy;&amp;ocy; &amp;zcy;&amp;acy;&amp;pcy;&amp;rcy;&amp;ocy;&amp;scy;&amp;ucy; &amp;rcy;&amp;icy;&amp;s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8912" y="2693531"/>
            <a:ext cx="3743325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8981" y="0"/>
            <a:ext cx="7393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Можно выделить три четко различающихся типа риска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-530943" y="1135626"/>
          <a:ext cx="116779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1641" t="21825" r="34024" b="13492"/>
          <a:stretch>
            <a:fillRect/>
          </a:stretch>
        </p:blipFill>
        <p:spPr bwMode="auto">
          <a:xfrm>
            <a:off x="1" y="1451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&amp;Kcy;&amp;acy;&amp;rcy;&amp;tcy;&amp;icy;&amp;ncy;&amp;kcy;&amp;icy; &amp;pcy;&amp;ocy; &amp;zcy;&amp;acy;&amp;pcy;&amp;rcy;&amp;ocy;&amp;scy;&amp;ucy; &amp;mcy;&amp;iecy;&amp;tcy;&amp;ocy;&amp;d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1644" y="3843791"/>
            <a:ext cx="4781550" cy="2647951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85750" y="61555"/>
            <a:ext cx="11010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190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распространенными методами анализа и оценки проектных рисков являются: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613660" y="1015662"/>
          <a:ext cx="8763819" cy="318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637720" y="2214134"/>
            <a:ext cx="379709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 CYR"/>
                <a:ea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2000" b="1" dirty="0" smtClean="0">
                <a:latin typeface="Times New Roman CYR"/>
                <a:ea typeface="Times New Roman" pitchFamily="18" charset="0"/>
                <a:cs typeface="Times New Roman" pitchFamily="18" charset="0"/>
              </a:rPr>
              <a:t>среднеквадратического (стандартного) отклонения по инвестиционному проекту </a:t>
            </a:r>
            <a:r>
              <a:rPr lang="ru-RU" sz="2000" dirty="0" smtClean="0">
                <a:latin typeface="Times New Roman CYR"/>
                <a:ea typeface="Times New Roman" pitchFamily="18" charset="0"/>
                <a:cs typeface="Times New Roman" pitchFamily="18" charset="0"/>
              </a:rPr>
              <a:t>рассчитывают по формуле: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688" y="0"/>
            <a:ext cx="109347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b="1" i="1" u="sng" dirty="0" smtClean="0">
                <a:solidFill>
                  <a:prstClr val="black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статистического метода </a:t>
            </a:r>
            <a:r>
              <a:rPr lang="ru-RU" sz="2400" b="1" dirty="0" smtClean="0">
                <a:solidFill>
                  <a:prstClr val="black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заключается в изучении доходов и потерь от вложения капитала и установлении частоты их возникновения. На основе полученных данных составляют прогноз на будущее. В процессе применения этого метода осуществляют расчет среднеквадратического отклонения, дисперсии, коэффициента вариации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33094" y="2414189"/>
            <a:ext cx="65089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периодов, месяцев, лет;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наблюдений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Д1 -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расчетный доход (чистые денежные поступления, NPV) по инвестиционному проекту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і-го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вида при различных значениях конъюнктуры на рынке инвестиционных товаров;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средний ожидаемый доход (чистые денежные поступления, NPV) по проекту;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значение вероятности, которое соответствует расчетному доходу общая величина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 - I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частные значения - доли единицы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ОД; 0,2; 0,3; и т.д. устанавливают экспертным путем.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9936" t="42659" r="34965" b="42659"/>
          <a:stretch>
            <a:fillRect/>
          </a:stretch>
        </p:blipFill>
        <p:spPr bwMode="auto">
          <a:xfrm>
            <a:off x="215688" y="4384629"/>
            <a:ext cx="4718051" cy="155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127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Вариация выражает изменения (колебания) количественной оценки признака при переходе от одного случая (варианта) к другому.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изменение рентабельности активов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(собственного капитала, инвестиций и др.)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можно определить, суммируя произведение фактических значений экономической рентабельности активов на соответствующие вероятности: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60457" y="2423886"/>
            <a:ext cx="4513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Где: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экономическая рентабельность активов;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значение вероятности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714" y="4758569"/>
            <a:ext cx="11791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Стандартное отклонение определяют как квадратный корень из средневзвешенной дисперсии.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выше будет полученный результат, тем более рискованным является рассматриваемый проект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6517" t="31548" r="27491" b="56547"/>
          <a:stretch>
            <a:fillRect/>
          </a:stretch>
        </p:blipFill>
        <p:spPr bwMode="auto">
          <a:xfrm>
            <a:off x="772195" y="2076787"/>
            <a:ext cx="5788263" cy="149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7973</TotalTime>
  <Words>2902</Words>
  <Application>Microsoft Office PowerPoint</Application>
  <PresentationFormat>Широкоэкранный</PresentationFormat>
  <Paragraphs>148</Paragraphs>
  <Slides>31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Bookman Old Style</vt:lpstr>
      <vt:lpstr>Calibri</vt:lpstr>
      <vt:lpstr>Times New Roman</vt:lpstr>
      <vt:lpstr>Times New Roman CYR</vt:lpstr>
      <vt:lpstr>Wingdings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Image&amp;Matros ®</cp:lastModifiedBy>
  <cp:revision>456</cp:revision>
  <dcterms:created xsi:type="dcterms:W3CDTF">2016-03-13T21:05:59Z</dcterms:created>
  <dcterms:modified xsi:type="dcterms:W3CDTF">2021-02-01T06:12:33Z</dcterms:modified>
</cp:coreProperties>
</file>